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08"/>
  </p:notesMasterIdLst>
  <p:handoutMasterIdLst>
    <p:handoutMasterId r:id="rId109"/>
  </p:handoutMasterIdLst>
  <p:sldIdLst>
    <p:sldId id="256" r:id="rId5"/>
    <p:sldId id="257" r:id="rId6"/>
    <p:sldId id="258" r:id="rId7"/>
    <p:sldId id="259" r:id="rId8"/>
    <p:sldId id="260" r:id="rId9"/>
    <p:sldId id="261" r:id="rId10"/>
    <p:sldId id="262" r:id="rId11"/>
    <p:sldId id="263" r:id="rId12"/>
    <p:sldId id="264" r:id="rId13"/>
    <p:sldId id="365" r:id="rId14"/>
    <p:sldId id="371" r:id="rId15"/>
    <p:sldId id="368" r:id="rId16"/>
    <p:sldId id="265" r:id="rId17"/>
    <p:sldId id="366" r:id="rId18"/>
    <p:sldId id="267" r:id="rId19"/>
    <p:sldId id="369" r:id="rId20"/>
    <p:sldId id="268" r:id="rId21"/>
    <p:sldId id="269" r:id="rId22"/>
    <p:sldId id="283" r:id="rId23"/>
    <p:sldId id="284" r:id="rId24"/>
    <p:sldId id="285" r:id="rId25"/>
    <p:sldId id="312" r:id="rId26"/>
    <p:sldId id="313" r:id="rId27"/>
    <p:sldId id="314" r:id="rId28"/>
    <p:sldId id="315" r:id="rId29"/>
    <p:sldId id="316" r:id="rId30"/>
    <p:sldId id="317" r:id="rId31"/>
    <p:sldId id="318" r:id="rId32"/>
    <p:sldId id="319" r:id="rId33"/>
    <p:sldId id="336" r:id="rId34"/>
    <p:sldId id="323" r:id="rId35"/>
    <p:sldId id="321" r:id="rId36"/>
    <p:sldId id="337" r:id="rId37"/>
    <p:sldId id="338" r:id="rId38"/>
    <p:sldId id="339" r:id="rId39"/>
    <p:sldId id="340" r:id="rId40"/>
    <p:sldId id="270" r:id="rId41"/>
    <p:sldId id="271" r:id="rId42"/>
    <p:sldId id="324" r:id="rId43"/>
    <p:sldId id="272" r:id="rId44"/>
    <p:sldId id="341" r:id="rId45"/>
    <p:sldId id="342" r:id="rId46"/>
    <p:sldId id="343" r:id="rId47"/>
    <p:sldId id="291" r:id="rId48"/>
    <p:sldId id="292" r:id="rId49"/>
    <p:sldId id="293" r:id="rId50"/>
    <p:sldId id="294" r:id="rId51"/>
    <p:sldId id="297" r:id="rId52"/>
    <p:sldId id="273" r:id="rId53"/>
    <p:sldId id="287" r:id="rId54"/>
    <p:sldId id="286" r:id="rId55"/>
    <p:sldId id="344" r:id="rId56"/>
    <p:sldId id="345" r:id="rId57"/>
    <p:sldId id="346" r:id="rId58"/>
    <p:sldId id="274" r:id="rId59"/>
    <p:sldId id="275" r:id="rId60"/>
    <p:sldId id="289" r:id="rId61"/>
    <p:sldId id="347" r:id="rId62"/>
    <p:sldId id="348" r:id="rId63"/>
    <p:sldId id="349" r:id="rId64"/>
    <p:sldId id="276" r:id="rId65"/>
    <p:sldId id="325" r:id="rId66"/>
    <p:sldId id="350" r:id="rId67"/>
    <p:sldId id="328" r:id="rId68"/>
    <p:sldId id="367" r:id="rId69"/>
    <p:sldId id="295" r:id="rId70"/>
    <p:sldId id="351" r:id="rId71"/>
    <p:sldId id="352" r:id="rId72"/>
    <p:sldId id="353" r:id="rId73"/>
    <p:sldId id="277" r:id="rId74"/>
    <p:sldId id="296" r:id="rId75"/>
    <p:sldId id="354" r:id="rId76"/>
    <p:sldId id="355" r:id="rId77"/>
    <p:sldId id="356" r:id="rId78"/>
    <p:sldId id="298" r:id="rId79"/>
    <p:sldId id="357" r:id="rId80"/>
    <p:sldId id="358" r:id="rId81"/>
    <p:sldId id="359" r:id="rId82"/>
    <p:sldId id="360" r:id="rId83"/>
    <p:sldId id="361" r:id="rId84"/>
    <p:sldId id="299" r:id="rId85"/>
    <p:sldId id="300" r:id="rId86"/>
    <p:sldId id="329" r:id="rId87"/>
    <p:sldId id="370" r:id="rId88"/>
    <p:sldId id="301" r:id="rId89"/>
    <p:sldId id="302" r:id="rId90"/>
    <p:sldId id="303" r:id="rId91"/>
    <p:sldId id="362" r:id="rId92"/>
    <p:sldId id="363" r:id="rId93"/>
    <p:sldId id="364" r:id="rId94"/>
    <p:sldId id="304" r:id="rId95"/>
    <p:sldId id="305" r:id="rId96"/>
    <p:sldId id="306" r:id="rId97"/>
    <p:sldId id="279" r:id="rId98"/>
    <p:sldId id="307" r:id="rId99"/>
    <p:sldId id="309" r:id="rId100"/>
    <p:sldId id="373" r:id="rId101"/>
    <p:sldId id="308" r:id="rId102"/>
    <p:sldId id="331" r:id="rId103"/>
    <p:sldId id="330" r:id="rId104"/>
    <p:sldId id="332" r:id="rId105"/>
    <p:sldId id="333" r:id="rId106"/>
    <p:sldId id="334" r:id="rId107"/>
  </p:sldIdLst>
  <p:sldSz cx="9144000" cy="6858000" type="screen4x3"/>
  <p:notesSz cx="6858000" cy="9296400"/>
  <p:custDataLst>
    <p:tags r:id="rId110"/>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589FCA-EAA0-42B4-B0DD-EB18B816202E}" v="1" dt="2024-10-05T01:01:03.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71734" autoAdjust="0"/>
  </p:normalViewPr>
  <p:slideViewPr>
    <p:cSldViewPr>
      <p:cViewPr varScale="1">
        <p:scale>
          <a:sx n="80" d="100"/>
          <a:sy n="80" d="100"/>
        </p:scale>
        <p:origin x="1782"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718"/>
    </p:cViewPr>
  </p:sorterViewPr>
  <p:notesViewPr>
    <p:cSldViewPr>
      <p:cViewPr varScale="1">
        <p:scale>
          <a:sx n="60" d="100"/>
          <a:sy n="60" d="100"/>
        </p:scale>
        <p:origin x="3101" y="5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notesMaster" Target="notesMasters/notes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handoutMaster" Target="handoutMasters/handout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gs" Target="tags/tag1.xml"/><Relationship Id="rId115"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71800" cy="465138"/>
          </a:xfrm>
          <a:prstGeom prst="rect">
            <a:avLst/>
          </a:prstGeom>
          <a:noFill/>
          <a:ln w="9525">
            <a:noFill/>
            <a:miter lim="800000"/>
            <a:headEnd/>
            <a:tailEnd/>
          </a:ln>
        </p:spPr>
        <p:txBody>
          <a:bodyPr vert="horz" wrap="square" lIns="92282" tIns="46142" rIns="92282" bIns="46142" numCol="1" anchor="t" anchorCtr="0" compatLnSpc="1">
            <a:prstTxWarp prst="textNoShape">
              <a:avLst/>
            </a:prstTxWarp>
          </a:bodyPr>
          <a:lstStyle>
            <a:lvl1pPr defTabSz="904763">
              <a:defRPr sz="1100">
                <a:latin typeface="Calibri" pitchFamily="34" charset="0"/>
              </a:defRPr>
            </a:lvl1pPr>
          </a:lstStyle>
          <a:p>
            <a:pPr>
              <a:defRPr/>
            </a:pPr>
            <a:endParaRPr lang="en-US"/>
          </a:p>
        </p:txBody>
      </p:sp>
      <p:sp>
        <p:nvSpPr>
          <p:cNvPr id="3" name="Date Placeholder 2"/>
          <p:cNvSpPr>
            <a:spLocks noGrp="1"/>
          </p:cNvSpPr>
          <p:nvPr>
            <p:ph type="dt" sz="quarter" idx="1"/>
          </p:nvPr>
        </p:nvSpPr>
        <p:spPr bwMode="auto">
          <a:xfrm>
            <a:off x="3884613" y="0"/>
            <a:ext cx="2971800" cy="465138"/>
          </a:xfrm>
          <a:prstGeom prst="rect">
            <a:avLst/>
          </a:prstGeom>
          <a:noFill/>
          <a:ln w="9525">
            <a:noFill/>
            <a:miter lim="800000"/>
            <a:headEnd/>
            <a:tailEnd/>
          </a:ln>
        </p:spPr>
        <p:txBody>
          <a:bodyPr vert="horz" wrap="square" lIns="92282" tIns="46142" rIns="92282" bIns="46142" numCol="1" anchor="t" anchorCtr="0" compatLnSpc="1">
            <a:prstTxWarp prst="textNoShape">
              <a:avLst/>
            </a:prstTxWarp>
          </a:bodyPr>
          <a:lstStyle>
            <a:lvl1pPr algn="r" defTabSz="904763">
              <a:defRPr sz="1100">
                <a:latin typeface="Calibri" pitchFamily="34" charset="0"/>
              </a:defRPr>
            </a:lvl1pPr>
          </a:lstStyle>
          <a:p>
            <a:pPr>
              <a:defRPr/>
            </a:pPr>
            <a:fld id="{57CCAF5E-5E3A-4E3C-A295-4892CA1D9F93}" type="datetimeFigureOut">
              <a:rPr lang="en-US"/>
              <a:pPr>
                <a:defRPr/>
              </a:pPr>
              <a:t>7/30/2025</a:t>
            </a:fld>
            <a:endParaRPr lang="en-US"/>
          </a:p>
        </p:txBody>
      </p:sp>
      <p:sp>
        <p:nvSpPr>
          <p:cNvPr id="5" name="Slide Number Placeholder 4"/>
          <p:cNvSpPr>
            <a:spLocks noGrp="1"/>
          </p:cNvSpPr>
          <p:nvPr>
            <p:ph type="sldNum" sz="quarter" idx="3"/>
          </p:nvPr>
        </p:nvSpPr>
        <p:spPr bwMode="auto">
          <a:xfrm>
            <a:off x="3884613" y="8829675"/>
            <a:ext cx="2971800" cy="465138"/>
          </a:xfrm>
          <a:prstGeom prst="rect">
            <a:avLst/>
          </a:prstGeom>
          <a:noFill/>
          <a:ln w="9525">
            <a:noFill/>
            <a:miter lim="800000"/>
            <a:headEnd/>
            <a:tailEnd/>
          </a:ln>
        </p:spPr>
        <p:txBody>
          <a:bodyPr vert="horz" wrap="square" lIns="92282" tIns="46142" rIns="92282" bIns="46142" numCol="1" anchor="b" anchorCtr="0" compatLnSpc="1">
            <a:prstTxWarp prst="textNoShape">
              <a:avLst/>
            </a:prstTxWarp>
          </a:bodyPr>
          <a:lstStyle>
            <a:lvl1pPr algn="r" defTabSz="904763">
              <a:defRPr sz="1100">
                <a:latin typeface="Calibri" pitchFamily="34" charset="0"/>
              </a:defRPr>
            </a:lvl1pPr>
          </a:lstStyle>
          <a:p>
            <a:pPr>
              <a:defRPr/>
            </a:pPr>
            <a:fld id="{6937050E-C121-427F-8B2A-080B2B66CBC4}" type="slidenum">
              <a:rPr lang="en-US"/>
              <a:pPr>
                <a:defRPr/>
              </a:pPr>
              <a:t>‹#›</a:t>
            </a:fld>
            <a:endParaRPr lang="en-US"/>
          </a:p>
        </p:txBody>
      </p:sp>
    </p:spTree>
    <p:extLst>
      <p:ext uri="{BB962C8B-B14F-4D97-AF65-F5344CB8AC3E}">
        <p14:creationId xmlns:p14="http://schemas.microsoft.com/office/powerpoint/2010/main" val="739530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71800" cy="465138"/>
          </a:xfrm>
          <a:prstGeom prst="rect">
            <a:avLst/>
          </a:prstGeom>
          <a:noFill/>
          <a:ln w="9525">
            <a:noFill/>
            <a:miter lim="800000"/>
            <a:headEnd/>
            <a:tailEnd/>
          </a:ln>
        </p:spPr>
        <p:txBody>
          <a:bodyPr vert="horz" wrap="square" lIns="92282" tIns="46142" rIns="92282" bIns="46142" numCol="1" anchor="t" anchorCtr="0" compatLnSpc="1">
            <a:prstTxWarp prst="textNoShape">
              <a:avLst/>
            </a:prstTxWarp>
          </a:bodyPr>
          <a:lstStyle>
            <a:lvl1pPr defTabSz="904763">
              <a:defRPr sz="1100">
                <a:latin typeface="Calibri" pitchFamily="34" charset="0"/>
              </a:defRPr>
            </a:lvl1pPr>
          </a:lstStyle>
          <a:p>
            <a:pPr>
              <a:defRPr/>
            </a:pPr>
            <a:endParaRPr lang="en-US"/>
          </a:p>
        </p:txBody>
      </p:sp>
      <p:sp>
        <p:nvSpPr>
          <p:cNvPr id="3" name="Date Placeholder 2"/>
          <p:cNvSpPr>
            <a:spLocks noGrp="1"/>
          </p:cNvSpPr>
          <p:nvPr>
            <p:ph type="dt" idx="1"/>
          </p:nvPr>
        </p:nvSpPr>
        <p:spPr bwMode="auto">
          <a:xfrm>
            <a:off x="3884613" y="0"/>
            <a:ext cx="2971800" cy="465138"/>
          </a:xfrm>
          <a:prstGeom prst="rect">
            <a:avLst/>
          </a:prstGeom>
          <a:noFill/>
          <a:ln w="9525">
            <a:noFill/>
            <a:miter lim="800000"/>
            <a:headEnd/>
            <a:tailEnd/>
          </a:ln>
        </p:spPr>
        <p:txBody>
          <a:bodyPr vert="horz" wrap="square" lIns="92282" tIns="46142" rIns="92282" bIns="46142" numCol="1" anchor="t" anchorCtr="0" compatLnSpc="1">
            <a:prstTxWarp prst="textNoShape">
              <a:avLst/>
            </a:prstTxWarp>
          </a:bodyPr>
          <a:lstStyle>
            <a:lvl1pPr algn="r" defTabSz="904763">
              <a:defRPr sz="1100">
                <a:latin typeface="Calibri" pitchFamily="34" charset="0"/>
              </a:defRPr>
            </a:lvl1pPr>
          </a:lstStyle>
          <a:p>
            <a:pPr>
              <a:defRPr/>
            </a:pPr>
            <a:fld id="{ED547074-EE12-4F21-AF4F-2363B54B46F8}" type="datetimeFigureOut">
              <a:rPr lang="en-US"/>
              <a:pPr>
                <a:defRPr/>
              </a:pPr>
              <a:t>7/30/2025</a:t>
            </a:fld>
            <a:endParaRPr lang="en-US"/>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3166" tIns="46583" rIns="93166" bIns="46583" rtlCol="0" anchor="ctr"/>
          <a:lstStyle/>
          <a:p>
            <a:pPr lvl="0"/>
            <a:endParaRPr lang="en-US" noProof="0"/>
          </a:p>
        </p:txBody>
      </p:sp>
      <p:sp>
        <p:nvSpPr>
          <p:cNvPr id="5" name="Notes Placeholder 4"/>
          <p:cNvSpPr>
            <a:spLocks noGrp="1"/>
          </p:cNvSpPr>
          <p:nvPr>
            <p:ph type="body" sz="quarter" idx="3"/>
          </p:nvPr>
        </p:nvSpPr>
        <p:spPr bwMode="auto">
          <a:xfrm>
            <a:off x="685800" y="4416426"/>
            <a:ext cx="5486400" cy="4183063"/>
          </a:xfrm>
          <a:prstGeom prst="rect">
            <a:avLst/>
          </a:prstGeom>
          <a:noFill/>
          <a:ln w="9525">
            <a:noFill/>
            <a:miter lim="800000"/>
            <a:headEnd/>
            <a:tailEnd/>
          </a:ln>
        </p:spPr>
        <p:txBody>
          <a:bodyPr vert="horz" wrap="square" lIns="92282" tIns="46142" rIns="92282" bIns="461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8829675"/>
            <a:ext cx="2971800" cy="465138"/>
          </a:xfrm>
          <a:prstGeom prst="rect">
            <a:avLst/>
          </a:prstGeom>
          <a:noFill/>
          <a:ln w="9525">
            <a:noFill/>
            <a:miter lim="800000"/>
            <a:headEnd/>
            <a:tailEnd/>
          </a:ln>
        </p:spPr>
        <p:txBody>
          <a:bodyPr vert="horz" wrap="square" lIns="92282" tIns="46142" rIns="92282" bIns="46142" numCol="1" anchor="b" anchorCtr="0" compatLnSpc="1">
            <a:prstTxWarp prst="textNoShape">
              <a:avLst/>
            </a:prstTxWarp>
          </a:bodyPr>
          <a:lstStyle>
            <a:lvl1pPr defTabSz="904763">
              <a:defRPr sz="1100">
                <a:latin typeface="Calibri" pitchFamily="34" charset="0"/>
              </a:defRPr>
            </a:lvl1pPr>
          </a:lstStyle>
          <a:p>
            <a:pPr>
              <a:defRPr/>
            </a:pPr>
            <a:r>
              <a:rPr lang="en-US"/>
              <a:t>Describing Families</a:t>
            </a:r>
          </a:p>
        </p:txBody>
      </p:sp>
      <p:sp>
        <p:nvSpPr>
          <p:cNvPr id="7" name="Slide Number Placeholder 6"/>
          <p:cNvSpPr>
            <a:spLocks noGrp="1"/>
          </p:cNvSpPr>
          <p:nvPr>
            <p:ph type="sldNum" sz="quarter" idx="5"/>
          </p:nvPr>
        </p:nvSpPr>
        <p:spPr bwMode="auto">
          <a:xfrm>
            <a:off x="3884613" y="8829675"/>
            <a:ext cx="2971800" cy="465138"/>
          </a:xfrm>
          <a:prstGeom prst="rect">
            <a:avLst/>
          </a:prstGeom>
          <a:noFill/>
          <a:ln w="9525">
            <a:noFill/>
            <a:miter lim="800000"/>
            <a:headEnd/>
            <a:tailEnd/>
          </a:ln>
        </p:spPr>
        <p:txBody>
          <a:bodyPr vert="horz" wrap="square" lIns="92282" tIns="46142" rIns="92282" bIns="46142" numCol="1" anchor="b" anchorCtr="0" compatLnSpc="1">
            <a:prstTxWarp prst="textNoShape">
              <a:avLst/>
            </a:prstTxWarp>
          </a:bodyPr>
          <a:lstStyle>
            <a:lvl1pPr algn="r" defTabSz="904763">
              <a:defRPr sz="1100">
                <a:latin typeface="Calibri" pitchFamily="34" charset="0"/>
              </a:defRPr>
            </a:lvl1pPr>
          </a:lstStyle>
          <a:p>
            <a:pPr>
              <a:defRPr/>
            </a:pPr>
            <a:fld id="{4FDFE30B-A577-4245-97D1-75CE4A24ABC4}" type="slidenum">
              <a:rPr lang="en-US"/>
              <a:pPr>
                <a:defRPr/>
              </a:pPr>
              <a:t>‹#›</a:t>
            </a:fld>
            <a:endParaRPr lang="en-US"/>
          </a:p>
        </p:txBody>
      </p:sp>
    </p:spTree>
    <p:extLst>
      <p:ext uri="{BB962C8B-B14F-4D97-AF65-F5344CB8AC3E}">
        <p14:creationId xmlns:p14="http://schemas.microsoft.com/office/powerpoint/2010/main" val="210479161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loc.gov/standards/sourcelist/subject.html" TargetMode="External"/><Relationship Id="rId7" Type="http://schemas.openxmlformats.org/officeDocument/2006/relationships/hyperlink" Target="http://eurovoc.europa.eu/" TargetMode="External"/><Relationship Id="rId2" Type="http://schemas.openxmlformats.org/officeDocument/2006/relationships/slide" Target="../slides/slide65.xml"/><Relationship Id="rId1" Type="http://schemas.openxmlformats.org/officeDocument/2006/relationships/notesMaster" Target="../notesMasters/notesMaster1.xml"/><Relationship Id="rId6" Type="http://schemas.openxmlformats.org/officeDocument/2006/relationships/hyperlink" Target="https://www.nlm.nih.gov/mesh/" TargetMode="External"/><Relationship Id="rId5" Type="http://schemas.openxmlformats.org/officeDocument/2006/relationships/hyperlink" Target="http://agclass.nal.usda.gov/" TargetMode="External"/><Relationship Id="rId4" Type="http://schemas.openxmlformats.org/officeDocument/2006/relationships/hyperlink" Target="http://fast.oclc.org/" TargetMode="Externa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s://original.rdatoolkit.org/document.php?id=rdachp10&amp;target=rda10-702#rda10-702" TargetMode="External"/><Relationship Id="rId2" Type="http://schemas.openxmlformats.org/officeDocument/2006/relationships/slide" Target="../slides/slide86.xml"/><Relationship Id="rId1" Type="http://schemas.openxmlformats.org/officeDocument/2006/relationships/notesMaster" Target="../notesMasters/notesMaster1.xml"/><Relationship Id="rId4" Type="http://schemas.openxmlformats.org/officeDocument/2006/relationships/hyperlink" Target="https://original.rdatoolkit.org/document.php?id=rdachp10&amp;target=rda10-714#rda10-714" TargetMode="Externa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beta.rdatoolkit.org/Content/Index?externalId=en-US_ala-c44c315c-754b-301c-9e59-4171cebf0835" TargetMode="External"/><Relationship Id="rId2" Type="http://schemas.openxmlformats.org/officeDocument/2006/relationships/slide" Target="../slides/slide95.xml"/><Relationship Id="rId1" Type="http://schemas.openxmlformats.org/officeDocument/2006/relationships/notesMaster" Target="../notesMasters/notesMaster1.xml"/><Relationship Id="rId4" Type="http://schemas.openxmlformats.org/officeDocument/2006/relationships/hyperlink" Target="https://beta.rdatoolkit.org/Content/Index?externalId=en-US_ala-ed772adf-af75-324f-be4a-e6d5f129e132" TargetMode="Externa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a:noFill/>
          <a:ln/>
        </p:spPr>
        <p:txBody>
          <a:bodyPr/>
          <a:lstStyle/>
          <a:p>
            <a:pPr defTabSz="873161" eaLnBrk="1" hangingPunct="1">
              <a:spcBef>
                <a:spcPct val="0"/>
              </a:spcBef>
              <a:defRPr/>
            </a:pPr>
            <a:r>
              <a:rPr lang="en-US" dirty="0"/>
              <a:t>(Date of slide or last update given at</a:t>
            </a:r>
            <a:r>
              <a:rPr lang="en-US" baseline="0" dirty="0"/>
              <a:t> the top of the notes for each slide)</a:t>
            </a:r>
          </a:p>
          <a:p>
            <a:pPr defTabSz="873161" eaLnBrk="1" hangingPunct="1">
              <a:spcBef>
                <a:spcPct val="0"/>
              </a:spcBef>
              <a:defRPr/>
            </a:pPr>
            <a:endParaRPr lang="en-US" dirty="0"/>
          </a:p>
          <a:p>
            <a:pPr eaLnBrk="1" hangingPunct="1">
              <a:spcBef>
                <a:spcPct val="0"/>
              </a:spcBef>
            </a:pPr>
            <a:r>
              <a:rPr lang="en-US" dirty="0"/>
              <a:t>Recognition of the family as an entity that can be recognized in descriptive cataloging is new to general cataloging, although not in archival cataloging practice. Families are now recognized as potential creators of or contributors to works and expressions, and are recognized having other types of relationships with works, expressions, manifestations, and items.</a:t>
            </a:r>
          </a:p>
        </p:txBody>
      </p:sp>
      <p:sp>
        <p:nvSpPr>
          <p:cNvPr id="16387" name="Slide Number Placeholder 3"/>
          <p:cNvSpPr>
            <a:spLocks noGrp="1"/>
          </p:cNvSpPr>
          <p:nvPr>
            <p:ph type="sldNum" sz="quarter" idx="5"/>
          </p:nvPr>
        </p:nvSpPr>
        <p:spPr>
          <a:noFill/>
        </p:spPr>
        <p:txBody>
          <a:bodyPr/>
          <a:lstStyle/>
          <a:p>
            <a:fld id="{393B91D1-42C2-4CFF-AE41-319D69231403}" type="slidenum">
              <a:rPr lang="en-US" smtClean="0"/>
              <a:pPr/>
              <a:t>1</a:t>
            </a:fld>
            <a:endParaRPr lang="en-US"/>
          </a:p>
        </p:txBody>
      </p:sp>
    </p:spTree>
    <p:extLst>
      <p:ext uri="{BB962C8B-B14F-4D97-AF65-F5344CB8AC3E}">
        <p14:creationId xmlns:p14="http://schemas.microsoft.com/office/powerpoint/2010/main" val="186406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a:noFill/>
          <a:ln/>
        </p:spPr>
        <p:txBody>
          <a:bodyPr/>
          <a:lstStyle/>
          <a:p>
            <a:pPr eaLnBrk="1" hangingPunct="1">
              <a:spcBef>
                <a:spcPct val="0"/>
              </a:spcBef>
            </a:pPr>
            <a:r>
              <a:rPr lang="en-US" dirty="0"/>
              <a:t>March 20, 2017</a:t>
            </a:r>
          </a:p>
          <a:p>
            <a:pPr eaLnBrk="1" hangingPunct="1">
              <a:spcBef>
                <a:spcPct val="0"/>
              </a:spcBef>
            </a:pPr>
            <a:endParaRPr lang="en-US" dirty="0"/>
          </a:p>
          <a:p>
            <a:pPr eaLnBrk="1" hangingPunct="1">
              <a:spcBef>
                <a:spcPct val="0"/>
              </a:spcBef>
            </a:pPr>
            <a:r>
              <a:rPr lang="en-US" dirty="0"/>
              <a:t>Guidelines for describing families in authority records are found in RDA Chapters 8 and 10.</a:t>
            </a:r>
          </a:p>
        </p:txBody>
      </p:sp>
      <p:sp>
        <p:nvSpPr>
          <p:cNvPr id="18435" name="Slide Number Placeholder 3"/>
          <p:cNvSpPr>
            <a:spLocks noGrp="1"/>
          </p:cNvSpPr>
          <p:nvPr>
            <p:ph type="sldNum" sz="quarter" idx="5"/>
          </p:nvPr>
        </p:nvSpPr>
        <p:spPr>
          <a:noFill/>
        </p:spPr>
        <p:txBody>
          <a:bodyPr/>
          <a:lstStyle/>
          <a:p>
            <a:fld id="{A37202B5-8449-4DE2-9865-A1B998E3FD7A}" type="slidenum">
              <a:rPr lang="en-US" smtClean="0"/>
              <a:pPr/>
              <a:t>2</a:t>
            </a:fld>
            <a:endParaRPr lang="en-US"/>
          </a:p>
        </p:txBody>
      </p:sp>
    </p:spTree>
    <p:extLst>
      <p:ext uri="{BB962C8B-B14F-4D97-AF65-F5344CB8AC3E}">
        <p14:creationId xmlns:p14="http://schemas.microsoft.com/office/powerpoint/2010/main" val="15057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eaLnBrk="1" hangingPunct="1">
              <a:spcBef>
                <a:spcPct val="0"/>
              </a:spcBef>
            </a:pPr>
            <a:r>
              <a:rPr lang="en-US" dirty="0"/>
              <a:t>Families can be creators of works in a number of ways, including those listed here.</a:t>
            </a:r>
          </a:p>
        </p:txBody>
      </p:sp>
      <p:sp>
        <p:nvSpPr>
          <p:cNvPr id="20483" name="Slide Number Placeholder 3"/>
          <p:cNvSpPr>
            <a:spLocks noGrp="1"/>
          </p:cNvSpPr>
          <p:nvPr>
            <p:ph type="sldNum" sz="quarter" idx="5"/>
          </p:nvPr>
        </p:nvSpPr>
        <p:spPr>
          <a:noFill/>
        </p:spPr>
        <p:txBody>
          <a:bodyPr/>
          <a:lstStyle/>
          <a:p>
            <a:fld id="{7A72B61F-513E-46C6-8EF4-800AE9BFC940}" type="slidenum">
              <a:rPr lang="en-US" smtClean="0"/>
              <a:pPr/>
              <a:t>3</a:t>
            </a:fld>
            <a:endParaRPr lang="en-US"/>
          </a:p>
        </p:txBody>
      </p:sp>
    </p:spTree>
    <p:extLst>
      <p:ext uri="{BB962C8B-B14F-4D97-AF65-F5344CB8AC3E}">
        <p14:creationId xmlns:p14="http://schemas.microsoft.com/office/powerpoint/2010/main" val="2406704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[Source: http://www.linnellfamilyassociation.com/Newletters/April_1991.pdf]</a:t>
            </a:r>
          </a:p>
        </p:txBody>
      </p:sp>
      <p:sp>
        <p:nvSpPr>
          <p:cNvPr id="22531" name="Slide Number Placeholder 3"/>
          <p:cNvSpPr>
            <a:spLocks noGrp="1"/>
          </p:cNvSpPr>
          <p:nvPr>
            <p:ph type="sldNum" sz="quarter" idx="5"/>
          </p:nvPr>
        </p:nvSpPr>
        <p:spPr>
          <a:noFill/>
        </p:spPr>
        <p:txBody>
          <a:bodyPr/>
          <a:lstStyle/>
          <a:p>
            <a:fld id="{AB5256EB-E8DE-4A74-B03A-648FB8500427}" type="slidenum">
              <a:rPr lang="en-US" smtClean="0"/>
              <a:pPr/>
              <a:t>4</a:t>
            </a:fld>
            <a:endParaRPr lang="en-US"/>
          </a:p>
        </p:txBody>
      </p:sp>
    </p:spTree>
    <p:extLst>
      <p:ext uri="{BB962C8B-B14F-4D97-AF65-F5344CB8AC3E}">
        <p14:creationId xmlns:p14="http://schemas.microsoft.com/office/powerpoint/2010/main" val="2050766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This is the title page.</a:t>
            </a:r>
          </a:p>
          <a:p>
            <a:pPr eaLnBrk="1" hangingPunct="1">
              <a:spcBef>
                <a:spcPct val="0"/>
              </a:spcBef>
            </a:pPr>
            <a:endParaRPr lang="en-US" dirty="0"/>
          </a:p>
          <a:p>
            <a:pPr eaLnBrk="1" hangingPunct="1">
              <a:spcBef>
                <a:spcPct val="0"/>
              </a:spcBef>
            </a:pPr>
            <a:r>
              <a:rPr lang="en-US" dirty="0"/>
              <a:t>This cookbook contains 400 recipes from Cunningham cousins, the descendants of William and Nancy Carr Cunningham of Trigg County, Kentucky, and includes photos and a brief family history. </a:t>
            </a:r>
          </a:p>
        </p:txBody>
      </p:sp>
      <p:sp>
        <p:nvSpPr>
          <p:cNvPr id="24579" name="Slide Number Placeholder 3"/>
          <p:cNvSpPr>
            <a:spLocks noGrp="1"/>
          </p:cNvSpPr>
          <p:nvPr>
            <p:ph type="sldNum" sz="quarter" idx="5"/>
          </p:nvPr>
        </p:nvSpPr>
        <p:spPr>
          <a:noFill/>
        </p:spPr>
        <p:txBody>
          <a:bodyPr/>
          <a:lstStyle/>
          <a:p>
            <a:fld id="{4CA548AB-F226-41F6-BB2D-8952E007E0FC}" type="slidenum">
              <a:rPr lang="en-US" smtClean="0"/>
              <a:pPr/>
              <a:t>5</a:t>
            </a:fld>
            <a:endParaRPr lang="en-US"/>
          </a:p>
        </p:txBody>
      </p:sp>
    </p:spTree>
    <p:extLst>
      <p:ext uri="{BB962C8B-B14F-4D97-AF65-F5344CB8AC3E}">
        <p14:creationId xmlns:p14="http://schemas.microsoft.com/office/powerpoint/2010/main" val="2487791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This is a website created by the family for the descendants of Gaetano and Rosa </a:t>
            </a:r>
            <a:r>
              <a:rPr lang="en-US" dirty="0" err="1"/>
              <a:t>Alessi</a:t>
            </a:r>
            <a:r>
              <a:rPr lang="en-US" dirty="0"/>
              <a:t> </a:t>
            </a:r>
            <a:r>
              <a:rPr lang="en-US" dirty="0" err="1"/>
              <a:t>Coniglio</a:t>
            </a:r>
            <a:r>
              <a:rPr lang="en-US" dirty="0"/>
              <a:t>.</a:t>
            </a:r>
          </a:p>
          <a:p>
            <a:pPr eaLnBrk="1" hangingPunct="1">
              <a:spcBef>
                <a:spcPct val="0"/>
              </a:spcBef>
            </a:pPr>
            <a:endParaRPr lang="en-US" dirty="0"/>
          </a:p>
          <a:p>
            <a:pPr eaLnBrk="1" hangingPunct="1">
              <a:spcBef>
                <a:spcPct val="0"/>
              </a:spcBef>
            </a:pPr>
            <a:r>
              <a:rPr lang="en-US" dirty="0"/>
              <a:t>[Source: http://www.conigliofamily.com/home.htm]</a:t>
            </a:r>
          </a:p>
        </p:txBody>
      </p:sp>
      <p:sp>
        <p:nvSpPr>
          <p:cNvPr id="26627" name="Slide Number Placeholder 3"/>
          <p:cNvSpPr>
            <a:spLocks noGrp="1"/>
          </p:cNvSpPr>
          <p:nvPr>
            <p:ph type="sldNum" sz="quarter" idx="5"/>
          </p:nvPr>
        </p:nvSpPr>
        <p:spPr>
          <a:noFill/>
        </p:spPr>
        <p:txBody>
          <a:bodyPr/>
          <a:lstStyle/>
          <a:p>
            <a:fld id="{DC705BD5-F4F2-4379-A2E1-1CEA1F73B97C}" type="slidenum">
              <a:rPr lang="en-US" smtClean="0"/>
              <a:pPr/>
              <a:t>6</a:t>
            </a:fld>
            <a:endParaRPr lang="en-US"/>
          </a:p>
        </p:txBody>
      </p:sp>
    </p:spTree>
    <p:extLst>
      <p:ext uri="{BB962C8B-B14F-4D97-AF65-F5344CB8AC3E}">
        <p14:creationId xmlns:p14="http://schemas.microsoft.com/office/powerpoint/2010/main" val="2710052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View of Osmond family blog, May 2011.</a:t>
            </a:r>
          </a:p>
        </p:txBody>
      </p:sp>
      <p:sp>
        <p:nvSpPr>
          <p:cNvPr id="28675" name="Slide Number Placeholder 3"/>
          <p:cNvSpPr>
            <a:spLocks noGrp="1"/>
          </p:cNvSpPr>
          <p:nvPr>
            <p:ph type="sldNum" sz="quarter" idx="5"/>
          </p:nvPr>
        </p:nvSpPr>
        <p:spPr>
          <a:noFill/>
        </p:spPr>
        <p:txBody>
          <a:bodyPr/>
          <a:lstStyle/>
          <a:p>
            <a:fld id="{E38AD29F-4BC9-45D7-AE25-0EA19731DC24}" type="slidenum">
              <a:rPr lang="en-US" smtClean="0"/>
              <a:pPr/>
              <a:t>7</a:t>
            </a:fld>
            <a:endParaRPr lang="en-US"/>
          </a:p>
        </p:txBody>
      </p:sp>
    </p:spTree>
    <p:extLst>
      <p:ext uri="{BB962C8B-B14F-4D97-AF65-F5344CB8AC3E}">
        <p14:creationId xmlns:p14="http://schemas.microsoft.com/office/powerpoint/2010/main" val="983416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a:noFill/>
          <a:ln/>
        </p:spPr>
        <p:txBody>
          <a:bodyPr/>
          <a:lstStyle/>
          <a:p>
            <a:pPr defTabSz="873161" eaLnBrk="1" hangingPunct="1">
              <a:spcBef>
                <a:spcPct val="0"/>
              </a:spcBef>
              <a:defRPr/>
            </a:pPr>
            <a:r>
              <a:rPr lang="en-US" dirty="0"/>
              <a:t>March 20, 2017</a:t>
            </a:r>
          </a:p>
          <a:p>
            <a:pPr defTabSz="873161" eaLnBrk="1" hangingPunct="1">
              <a:spcBef>
                <a:spcPct val="0"/>
              </a:spcBef>
              <a:defRPr/>
            </a:pPr>
            <a:endParaRPr lang="en-US" dirty="0"/>
          </a:p>
          <a:p>
            <a:pPr eaLnBrk="1" hangingPunct="1">
              <a:spcBef>
                <a:spcPct val="0"/>
              </a:spcBef>
            </a:pPr>
            <a:r>
              <a:rPr lang="en-US" dirty="0"/>
              <a:t>In addition to these, there are many other ways families can be related to works, expressions, manifestations, or items.</a:t>
            </a:r>
          </a:p>
        </p:txBody>
      </p:sp>
      <p:sp>
        <p:nvSpPr>
          <p:cNvPr id="30723" name="Slide Number Placeholder 3"/>
          <p:cNvSpPr>
            <a:spLocks noGrp="1"/>
          </p:cNvSpPr>
          <p:nvPr>
            <p:ph type="sldNum" sz="quarter" idx="5"/>
          </p:nvPr>
        </p:nvSpPr>
        <p:spPr>
          <a:noFill/>
        </p:spPr>
        <p:txBody>
          <a:bodyPr/>
          <a:lstStyle/>
          <a:p>
            <a:fld id="{6F90A700-F944-4185-A70C-3EE2AD684185}" type="slidenum">
              <a:rPr lang="en-US" smtClean="0"/>
              <a:pPr/>
              <a:t>8</a:t>
            </a:fld>
            <a:endParaRPr lang="en-US"/>
          </a:p>
        </p:txBody>
      </p:sp>
    </p:spTree>
    <p:extLst>
      <p:ext uri="{BB962C8B-B14F-4D97-AF65-F5344CB8AC3E}">
        <p14:creationId xmlns:p14="http://schemas.microsoft.com/office/powerpoint/2010/main" val="27810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a:noFill/>
          <a:ln/>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baseline="0" dirty="0"/>
              <a:t>May 15, 2024: revised slide to change the policy information</a:t>
            </a:r>
          </a:p>
          <a:p>
            <a:pPr defTabSz="873161" eaLnBrk="1" hangingPunct="1">
              <a:spcBef>
                <a:spcPct val="0"/>
              </a:spcBef>
              <a:defRPr/>
            </a:pPr>
            <a:r>
              <a:rPr lang="en-US" baseline="0" dirty="0"/>
              <a:t>August 9, 2019: added instructor note with text from SHM H 1631 and note about alternative coding of RDA family name access points as subjects</a:t>
            </a:r>
            <a:endParaRPr lang="en-US" dirty="0"/>
          </a:p>
          <a:p>
            <a:pPr defTabSz="873161" eaLnBrk="1" hangingPunct="1">
              <a:spcBef>
                <a:spcPct val="0"/>
              </a:spcBef>
              <a:defRPr/>
            </a:pPr>
            <a:r>
              <a:rPr lang="en-US" dirty="0"/>
              <a:t>March 20, 2017: added URL</a:t>
            </a:r>
            <a:r>
              <a:rPr lang="en-US" baseline="0" dirty="0"/>
              <a:t> to speaker notes</a:t>
            </a:r>
            <a:endParaRPr lang="en-US" dirty="0"/>
          </a:p>
          <a:p>
            <a:pPr defTabSz="873161" eaLnBrk="1" hangingPunct="1">
              <a:spcBef>
                <a:spcPct val="0"/>
              </a:spcBef>
              <a:defRPr/>
            </a:pPr>
            <a:r>
              <a:rPr lang="en-US" dirty="0"/>
              <a:t>December</a:t>
            </a:r>
            <a:r>
              <a:rPr lang="en-US" baseline="0" dirty="0"/>
              <a:t> 15, 2016: added SHM reference</a:t>
            </a:r>
          </a:p>
          <a:p>
            <a:pPr eaLnBrk="1" hangingPunct="1">
              <a:spcBef>
                <a:spcPct val="0"/>
              </a:spcBef>
            </a:pPr>
            <a:endParaRPr lang="en-US" dirty="0"/>
          </a:p>
          <a:p>
            <a:pPr eaLnBrk="1" hangingPunct="1">
              <a:spcBef>
                <a:spcPts val="0"/>
              </a:spcBef>
            </a:pPr>
            <a:r>
              <a:rPr lang="en-US" dirty="0"/>
              <a:t>SHM H 1631 Genealogy and Family Names (https://www.loc.gov/aba/publications/FreeSHM/H1631.pdf)</a:t>
            </a:r>
          </a:p>
          <a:p>
            <a:pPr>
              <a:spcBef>
                <a:spcPts val="0"/>
              </a:spcBef>
            </a:pPr>
            <a:endParaRPr lang="en-US" i="1" dirty="0"/>
          </a:p>
          <a:p>
            <a:pPr>
              <a:spcBef>
                <a:spcPts val="0"/>
              </a:spcBef>
            </a:pPr>
            <a:r>
              <a:rPr lang="en-US" sz="1100" i="0" dirty="0"/>
              <a:t>Note: Under AACR2, family names could not be established in the name authority file because they could not be descriptive access points. RDA permits family names to be used as descriptive access points if the family is credited with the creation of a work. They may therefore be established in the name authority file.  </a:t>
            </a:r>
          </a:p>
          <a:p>
            <a:pPr>
              <a:spcBef>
                <a:spcPts val="0"/>
              </a:spcBef>
            </a:pPr>
            <a:endParaRPr lang="en-US" sz="1100" i="0" dirty="0"/>
          </a:p>
          <a:p>
            <a:pPr>
              <a:spcBef>
                <a:spcPts val="0"/>
              </a:spcBef>
            </a:pPr>
            <a:r>
              <a:rPr lang="en-US" sz="1100" i="0" dirty="0"/>
              <a:t>In addition to an RDA access point, a heading needed for use as a subject should be established in LCSH and tagged 100. Once established, the heading is used for works about all families with that name and is not specific to a particular family in a particular place or time. </a:t>
            </a:r>
          </a:p>
          <a:p>
            <a:pPr>
              <a:spcBef>
                <a:spcPts val="0"/>
              </a:spcBef>
            </a:pPr>
            <a:endParaRPr lang="en-US" sz="1100" i="0" dirty="0"/>
          </a:p>
          <a:p>
            <a:pPr>
              <a:spcBef>
                <a:spcPts val="0"/>
              </a:spcBef>
            </a:pPr>
            <a:r>
              <a:rPr lang="en-US" sz="1100" i="0" dirty="0"/>
              <a:t>A heading needed for use as an RDA descriptive access point should be established in the name authority file and also tagged 100. </a:t>
            </a:r>
            <a:endParaRPr lang="en-US" dirty="0"/>
          </a:p>
          <a:p>
            <a:pPr eaLnBrk="1" hangingPunct="1">
              <a:spcBef>
                <a:spcPct val="0"/>
              </a:spcBef>
            </a:pPr>
            <a:r>
              <a:rPr lang="en-US" sz="1100" i="1" dirty="0"/>
              <a:t>Example:</a:t>
            </a:r>
          </a:p>
          <a:p>
            <a:pPr eaLnBrk="1" hangingPunct="1">
              <a:spcBef>
                <a:spcPct val="0"/>
              </a:spcBef>
            </a:pPr>
            <a:r>
              <a:rPr lang="en-US" sz="1100" i="1" dirty="0"/>
              <a:t>             Subject heading:   </a:t>
            </a:r>
            <a:r>
              <a:rPr lang="en-US" sz="1100" i="0" dirty="0"/>
              <a:t>100 3# $a Smith family</a:t>
            </a:r>
          </a:p>
          <a:p>
            <a:pPr eaLnBrk="1" hangingPunct="1">
              <a:spcBef>
                <a:spcPct val="0"/>
              </a:spcBef>
            </a:pPr>
            <a:r>
              <a:rPr lang="en-US" sz="1100" i="0" dirty="0"/>
              <a:t>	                 400 3# $a Smythe family</a:t>
            </a:r>
          </a:p>
          <a:p>
            <a:pPr eaLnBrk="1" hangingPunct="1">
              <a:spcBef>
                <a:spcPct val="0"/>
              </a:spcBef>
            </a:pPr>
            <a:endParaRPr lang="en-US" sz="1100" i="1" dirty="0"/>
          </a:p>
          <a:p>
            <a:pPr eaLnBrk="1" hangingPunct="1">
              <a:spcBef>
                <a:spcPct val="0"/>
              </a:spcBef>
            </a:pPr>
            <a:r>
              <a:rPr lang="en-US" sz="1100" i="1" dirty="0"/>
              <a:t>             Name heading:     </a:t>
            </a:r>
            <a:r>
              <a:rPr lang="en-US" sz="1100" i="0" dirty="0"/>
              <a:t>100 3# $a Smythe (Family : $d 1745-1995 : $c Providence, R.I.)</a:t>
            </a:r>
          </a:p>
        </p:txBody>
      </p:sp>
      <p:sp>
        <p:nvSpPr>
          <p:cNvPr id="32771" name="Slide Number Placeholder 3"/>
          <p:cNvSpPr>
            <a:spLocks noGrp="1"/>
          </p:cNvSpPr>
          <p:nvPr>
            <p:ph type="sldNum" sz="quarter" idx="5"/>
          </p:nvPr>
        </p:nvSpPr>
        <p:spPr>
          <a:noFill/>
        </p:spPr>
        <p:txBody>
          <a:bodyPr/>
          <a:lstStyle/>
          <a:p>
            <a:fld id="{C9B0D784-9F4D-41E9-BE8D-DC3E25C69D1C}" type="slidenum">
              <a:rPr lang="en-US" smtClean="0"/>
              <a:pPr/>
              <a:t>9</a:t>
            </a:fld>
            <a:endParaRPr lang="en-US"/>
          </a:p>
        </p:txBody>
      </p:sp>
    </p:spTree>
    <p:extLst>
      <p:ext uri="{BB962C8B-B14F-4D97-AF65-F5344CB8AC3E}">
        <p14:creationId xmlns:p14="http://schemas.microsoft.com/office/powerpoint/2010/main" val="3771140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a:noFill/>
          <a:ln/>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October 4, 2024: added instructor note about revising </a:t>
            </a:r>
          </a:p>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May 15, 2024: changed policy info</a:t>
            </a:r>
          </a:p>
          <a:p>
            <a:pPr defTabSz="873161" eaLnBrk="1" hangingPunct="1">
              <a:spcBef>
                <a:spcPct val="0"/>
              </a:spcBef>
              <a:defRPr/>
            </a:pPr>
            <a:r>
              <a:rPr lang="en-US" dirty="0"/>
              <a:t>September 17, 2018</a:t>
            </a:r>
          </a:p>
          <a:p>
            <a:pPr defTabSz="873161" eaLnBrk="1" hangingPunct="1">
              <a:spcBef>
                <a:spcPct val="0"/>
              </a:spcBef>
              <a:defRPr/>
            </a:pPr>
            <a:endParaRPr lang="en-US" dirty="0"/>
          </a:p>
          <a:p>
            <a:pPr defTabSz="873161" eaLnBrk="1" hangingPunct="1">
              <a:spcBef>
                <a:spcPct val="0"/>
              </a:spcBef>
              <a:defRPr/>
            </a:pPr>
            <a:r>
              <a:rPr lang="en-US" dirty="0"/>
              <a:t>This is what this family NAR looked like under the former policy.</a:t>
            </a:r>
          </a:p>
          <a:p>
            <a:pPr defTabSz="873161" eaLnBrk="1" hangingPunct="1">
              <a:spcBef>
                <a:spcPct val="0"/>
              </a:spcBef>
              <a:defRPr/>
            </a:pPr>
            <a:endParaRPr lang="en-US" dirty="0"/>
          </a:p>
          <a:p>
            <a:pPr eaLnBrk="1" hangingPunct="1">
              <a:spcBef>
                <a:spcPct val="0"/>
              </a:spcBef>
            </a:pPr>
            <a:r>
              <a:rPr lang="en-US" dirty="0"/>
              <a:t>This family is a creator of an archival collection.</a:t>
            </a:r>
          </a:p>
          <a:p>
            <a:pPr eaLnBrk="1" hangingPunct="1">
              <a:spcBef>
                <a:spcPct val="0"/>
              </a:spcBef>
            </a:pPr>
            <a:endParaRPr lang="en-US" dirty="0"/>
          </a:p>
          <a:p>
            <a:pPr eaLnBrk="1" hangingPunct="1">
              <a:spcBef>
                <a:spcPct val="0"/>
              </a:spcBef>
            </a:pPr>
            <a:r>
              <a:rPr lang="en-US" dirty="0"/>
              <a:t>If revising this name authority for any reason, delete the 667 field and change the values of Subj and Subj use to “a”.</a:t>
            </a:r>
          </a:p>
        </p:txBody>
      </p:sp>
      <p:sp>
        <p:nvSpPr>
          <p:cNvPr id="34819" name="Slide Number Placeholder 3"/>
          <p:cNvSpPr>
            <a:spLocks noGrp="1"/>
          </p:cNvSpPr>
          <p:nvPr>
            <p:ph type="sldNum" sz="quarter" idx="5"/>
          </p:nvPr>
        </p:nvSpPr>
        <p:spPr>
          <a:noFill/>
        </p:spPr>
        <p:txBody>
          <a:bodyPr/>
          <a:lstStyle/>
          <a:p>
            <a:fld id="{7BEEE37F-8E47-4578-956F-15DF467CE079}" type="slidenum">
              <a:rPr lang="en-US" smtClean="0"/>
              <a:pPr/>
              <a:t>10</a:t>
            </a:fld>
            <a:endParaRPr lang="en-US"/>
          </a:p>
        </p:txBody>
      </p:sp>
    </p:spTree>
    <p:extLst>
      <p:ext uri="{BB962C8B-B14F-4D97-AF65-F5344CB8AC3E}">
        <p14:creationId xmlns:p14="http://schemas.microsoft.com/office/powerpoint/2010/main" val="1107029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2024: updated instructor note</a:t>
            </a:r>
          </a:p>
          <a:p>
            <a:r>
              <a:rPr lang="en-US" dirty="0"/>
              <a:t>May 15, 2024</a:t>
            </a:r>
          </a:p>
          <a:p>
            <a:endParaRPr lang="en-US" dirty="0"/>
          </a:p>
          <a:p>
            <a:r>
              <a:rPr lang="en-US" dirty="0"/>
              <a:t>This is what the revised NAR looks like under the new policy—Subj and Subj Use have been changed to “a”; the 667 note has been removed. This form may be used as a subject heading in a PCC record.</a:t>
            </a:r>
          </a:p>
          <a:p>
            <a:endParaRPr lang="en-US" dirty="0"/>
          </a:p>
          <a:p>
            <a:r>
              <a:rPr lang="en-US" dirty="0"/>
              <a:t>NOTE: under the new policy RDA family name forms should always be paired in PCC bibliographic records with the more general family name form found in LCSH.  That means that a library may also have to submit a SACO proposal to establish a generic family name heading in LCSH.</a:t>
            </a:r>
          </a:p>
        </p:txBody>
      </p:sp>
      <p:sp>
        <p:nvSpPr>
          <p:cNvPr id="4" name="Slide Number Placeholder 3"/>
          <p:cNvSpPr>
            <a:spLocks noGrp="1"/>
          </p:cNvSpPr>
          <p:nvPr>
            <p:ph type="sldNum" sz="quarter" idx="5"/>
          </p:nvPr>
        </p:nvSpPr>
        <p:spPr/>
        <p:txBody>
          <a:bodyPr/>
          <a:lstStyle/>
          <a:p>
            <a:pPr>
              <a:defRPr/>
            </a:pPr>
            <a:fld id="{4FDFE30B-A577-4245-97D1-75CE4A24ABC4}" type="slidenum">
              <a:rPr lang="en-US" smtClean="0"/>
              <a:pPr>
                <a:defRPr/>
              </a:pPr>
              <a:t>11</a:t>
            </a:fld>
            <a:endParaRPr lang="en-US"/>
          </a:p>
        </p:txBody>
      </p:sp>
    </p:spTree>
    <p:extLst>
      <p:ext uri="{BB962C8B-B14F-4D97-AF65-F5344CB8AC3E}">
        <p14:creationId xmlns:p14="http://schemas.microsoft.com/office/powerpoint/2010/main" val="60128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May 15, 2024: revised to reflect new policy</a:t>
            </a:r>
          </a:p>
          <a:p>
            <a:r>
              <a:rPr lang="en-US" dirty="0"/>
              <a:t>November 22, 2019</a:t>
            </a:r>
          </a:p>
          <a:p>
            <a:endParaRPr lang="en-US" dirty="0"/>
          </a:p>
          <a:p>
            <a:r>
              <a:rPr lang="en-US" dirty="0"/>
              <a:t>Bibliographic record illustrating that an RDA family name access point can be used in a 100 or 700 field as a creator or contributor, and in the 600 field the RDA form is paired with an LCSH heading is used </a:t>
            </a:r>
            <a:r>
              <a:rPr lang="en-US" sz="1200" i="0" dirty="0"/>
              <a:t>for works about all families with that name.  The established LCSH heading is sort of like an undifferentiated family subject heading.</a:t>
            </a:r>
            <a:endParaRPr lang="en-US" dirty="0"/>
          </a:p>
        </p:txBody>
      </p:sp>
      <p:sp>
        <p:nvSpPr>
          <p:cNvPr id="4" name="Slide Number Placeholder 3"/>
          <p:cNvSpPr>
            <a:spLocks noGrp="1"/>
          </p:cNvSpPr>
          <p:nvPr>
            <p:ph type="sldNum" sz="quarter" idx="5"/>
          </p:nvPr>
        </p:nvSpPr>
        <p:spPr/>
        <p:txBody>
          <a:bodyPr/>
          <a:lstStyle/>
          <a:p>
            <a:pPr>
              <a:defRPr/>
            </a:pPr>
            <a:fld id="{4FDFE30B-A577-4245-97D1-75CE4A24ABC4}" type="slidenum">
              <a:rPr lang="en-US" smtClean="0"/>
              <a:pPr>
                <a:defRPr/>
              </a:pPr>
              <a:t>12</a:t>
            </a:fld>
            <a:endParaRPr lang="en-US"/>
          </a:p>
        </p:txBody>
      </p:sp>
    </p:spTree>
    <p:extLst>
      <p:ext uri="{BB962C8B-B14F-4D97-AF65-F5344CB8AC3E}">
        <p14:creationId xmlns:p14="http://schemas.microsoft.com/office/powerpoint/2010/main" val="119985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March 1, 2020: corrected typo in first bullet</a:t>
            </a:r>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13</a:t>
            </a:fld>
            <a:endParaRPr lang="en-US"/>
          </a:p>
        </p:txBody>
      </p:sp>
    </p:spTree>
    <p:extLst>
      <p:ext uri="{BB962C8B-B14F-4D97-AF65-F5344CB8AC3E}">
        <p14:creationId xmlns:p14="http://schemas.microsoft.com/office/powerpoint/2010/main" val="319199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a:noFill/>
          <a:ln/>
        </p:spPr>
        <p:txBody>
          <a:bodyPr/>
          <a:lstStyle/>
          <a:p>
            <a:pPr defTabSz="873161" eaLnBrk="1" hangingPunct="1">
              <a:spcBef>
                <a:spcPct val="0"/>
              </a:spcBef>
              <a:defRPr/>
            </a:pPr>
            <a:r>
              <a:rPr lang="en-US" dirty="0"/>
              <a:t>September 17, 2018</a:t>
            </a:r>
          </a:p>
          <a:p>
            <a:pPr defTabSz="873161" eaLnBrk="1" hangingPunct="1">
              <a:spcBef>
                <a:spcPct val="0"/>
              </a:spcBef>
              <a:defRPr/>
            </a:pPr>
            <a:endParaRPr lang="en-US" dirty="0"/>
          </a:p>
          <a:p>
            <a:pPr eaLnBrk="1" hangingPunct="1">
              <a:spcBef>
                <a:spcPct val="0"/>
              </a:spcBef>
            </a:pPr>
            <a:r>
              <a:rPr lang="en-US" dirty="0"/>
              <a:t>The Liu family again</a:t>
            </a:r>
          </a:p>
        </p:txBody>
      </p:sp>
      <p:sp>
        <p:nvSpPr>
          <p:cNvPr id="37891" name="Slide Number Placeholder 3"/>
          <p:cNvSpPr>
            <a:spLocks noGrp="1"/>
          </p:cNvSpPr>
          <p:nvPr>
            <p:ph type="sldNum" sz="quarter" idx="5"/>
          </p:nvPr>
        </p:nvSpPr>
        <p:spPr>
          <a:noFill/>
        </p:spPr>
        <p:txBody>
          <a:bodyPr/>
          <a:lstStyle/>
          <a:p>
            <a:fld id="{3F6120F1-1E32-497D-9F5D-577B0C2D9A0C}" type="slidenum">
              <a:rPr lang="en-US" smtClean="0"/>
              <a:pPr/>
              <a:t>14</a:t>
            </a:fld>
            <a:endParaRPr lang="en-US"/>
          </a:p>
        </p:txBody>
      </p:sp>
    </p:spTree>
    <p:extLst>
      <p:ext uri="{BB962C8B-B14F-4D97-AF65-F5344CB8AC3E}">
        <p14:creationId xmlns:p14="http://schemas.microsoft.com/office/powerpoint/2010/main" val="33320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eaLnBrk="1" hangingPunct="1">
              <a:spcBef>
                <a:spcPct val="0"/>
              </a:spcBef>
            </a:pPr>
            <a:endParaRPr lang="en-US" dirty="0"/>
          </a:p>
        </p:txBody>
      </p:sp>
      <p:sp>
        <p:nvSpPr>
          <p:cNvPr id="39939" name="Slide Number Placeholder 3"/>
          <p:cNvSpPr>
            <a:spLocks noGrp="1"/>
          </p:cNvSpPr>
          <p:nvPr>
            <p:ph type="sldNum" sz="quarter" idx="5"/>
          </p:nvPr>
        </p:nvSpPr>
        <p:spPr>
          <a:noFill/>
        </p:spPr>
        <p:txBody>
          <a:bodyPr/>
          <a:lstStyle/>
          <a:p>
            <a:fld id="{5C169531-5F15-487D-85B6-EDABBFE61927}" type="slidenum">
              <a:rPr lang="en-US" smtClean="0"/>
              <a:pPr/>
              <a:t>15</a:t>
            </a:fld>
            <a:endParaRPr lang="en-US"/>
          </a:p>
        </p:txBody>
      </p:sp>
    </p:spTree>
    <p:extLst>
      <p:ext uri="{BB962C8B-B14F-4D97-AF65-F5344CB8AC3E}">
        <p14:creationId xmlns:p14="http://schemas.microsoft.com/office/powerpoint/2010/main" val="514736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2024: replaced screenshot with updated one</a:t>
            </a:r>
          </a:p>
          <a:p>
            <a:r>
              <a:rPr lang="en-US" dirty="0"/>
              <a:t>March 1, 2020: new slide</a:t>
            </a:r>
          </a:p>
          <a:p>
            <a:endParaRPr lang="en-US" dirty="0"/>
          </a:p>
          <a:p>
            <a:r>
              <a:rPr lang="en-US" dirty="0"/>
              <a:t>Families include larger groups such as dynasties, clans, and royal houses.  The slide shows an example of an authority record for a royal house.  </a:t>
            </a:r>
          </a:p>
          <a:p>
            <a:endParaRPr lang="en-US" dirty="0"/>
          </a:p>
          <a:p>
            <a:r>
              <a:rPr lang="en-US" dirty="0"/>
              <a:t>Since the Kamehameha royal house is also called a dynasty in some sources, a variant access point was made with Dynasty as the type of family qualifier.  </a:t>
            </a:r>
          </a:p>
        </p:txBody>
      </p:sp>
      <p:sp>
        <p:nvSpPr>
          <p:cNvPr id="4" name="Slide Number Placeholder 3"/>
          <p:cNvSpPr>
            <a:spLocks noGrp="1"/>
          </p:cNvSpPr>
          <p:nvPr>
            <p:ph type="sldNum" sz="quarter" idx="5"/>
          </p:nvPr>
        </p:nvSpPr>
        <p:spPr/>
        <p:txBody>
          <a:bodyPr/>
          <a:lstStyle/>
          <a:p>
            <a:pPr>
              <a:defRPr/>
            </a:pPr>
            <a:fld id="{4FDFE30B-A577-4245-97D1-75CE4A24ABC4}" type="slidenum">
              <a:rPr lang="en-US" smtClean="0"/>
              <a:pPr>
                <a:defRPr/>
              </a:pPr>
              <a:t>16</a:t>
            </a:fld>
            <a:endParaRPr lang="en-US"/>
          </a:p>
        </p:txBody>
      </p:sp>
    </p:spTree>
    <p:extLst>
      <p:ext uri="{BB962C8B-B14F-4D97-AF65-F5344CB8AC3E}">
        <p14:creationId xmlns:p14="http://schemas.microsoft.com/office/powerpoint/2010/main" val="1534077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a:noFill/>
          <a:ln/>
        </p:spPr>
        <p:txBody>
          <a:bodyPr/>
          <a:lstStyle/>
          <a:p>
            <a:pPr defTabSz="873161" eaLnBrk="1" hangingPunct="1">
              <a:spcBef>
                <a:spcPct val="0"/>
              </a:spcBef>
              <a:defRPr/>
            </a:pPr>
            <a:r>
              <a:rPr lang="en-US"/>
              <a:t>December 15, 2016</a:t>
            </a:r>
          </a:p>
          <a:p>
            <a:pPr defTabSz="873161" eaLnBrk="1" hangingPunct="1">
              <a:spcBef>
                <a:spcPct val="0"/>
              </a:spcBef>
              <a:defRPr/>
            </a:pPr>
            <a:endParaRPr lang="en-US" dirty="0"/>
          </a:p>
          <a:p>
            <a:pPr eaLnBrk="1" hangingPunct="1">
              <a:spcBef>
                <a:spcPct val="0"/>
              </a:spcBef>
            </a:pPr>
            <a:r>
              <a:rPr lang="en-US" dirty="0"/>
              <a:t>Be careful to distinguish between a family entity and a corporate body entity, such as a family organization or singing group.</a:t>
            </a:r>
          </a:p>
        </p:txBody>
      </p:sp>
      <p:sp>
        <p:nvSpPr>
          <p:cNvPr id="41987" name="Slide Number Placeholder 3"/>
          <p:cNvSpPr>
            <a:spLocks noGrp="1"/>
          </p:cNvSpPr>
          <p:nvPr>
            <p:ph type="sldNum" sz="quarter" idx="5"/>
          </p:nvPr>
        </p:nvSpPr>
        <p:spPr>
          <a:noFill/>
        </p:spPr>
        <p:txBody>
          <a:bodyPr/>
          <a:lstStyle/>
          <a:p>
            <a:fld id="{F07E2994-86AE-4845-98C5-BEA941878337}" type="slidenum">
              <a:rPr lang="en-US" smtClean="0"/>
              <a:pPr/>
              <a:t>17</a:t>
            </a:fld>
            <a:endParaRPr lang="en-US"/>
          </a:p>
        </p:txBody>
      </p:sp>
    </p:spTree>
    <p:extLst>
      <p:ext uri="{BB962C8B-B14F-4D97-AF65-F5344CB8AC3E}">
        <p14:creationId xmlns:p14="http://schemas.microsoft.com/office/powerpoint/2010/main" val="2719449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a:noFill/>
          <a:ln/>
        </p:spPr>
        <p:txBody>
          <a:bodyPr/>
          <a:lstStyle/>
          <a:p>
            <a:pPr defTabSz="873161" eaLnBrk="1" hangingPunct="1">
              <a:spcBef>
                <a:spcPct val="0"/>
              </a:spcBef>
              <a:defRPr/>
            </a:pPr>
            <a:r>
              <a:rPr lang="en-US" dirty="0"/>
              <a:t>March 20,</a:t>
            </a:r>
            <a:r>
              <a:rPr lang="en-US" baseline="0" dirty="0"/>
              <a:t> 2017: updated speaker notes</a:t>
            </a:r>
          </a:p>
          <a:p>
            <a:pPr defTabSz="873161" eaLnBrk="1" hangingPunct="1">
              <a:spcBef>
                <a:spcPct val="0"/>
              </a:spcBef>
              <a:defRPr/>
            </a:pPr>
            <a:endParaRPr lang="en-US" dirty="0"/>
          </a:p>
          <a:p>
            <a:pPr eaLnBrk="1" hangingPunct="1">
              <a:spcBef>
                <a:spcPct val="0"/>
              </a:spcBef>
            </a:pPr>
            <a:r>
              <a:rPr lang="en-US" dirty="0"/>
              <a:t>Remember “core” does not necessarily mean the information has to become part of the authorized access point. It simply means it must be recorded as part of the description if applicable and readily ascertainable.</a:t>
            </a:r>
          </a:p>
        </p:txBody>
      </p:sp>
      <p:sp>
        <p:nvSpPr>
          <p:cNvPr id="44035" name="Slide Number Placeholder 3"/>
          <p:cNvSpPr>
            <a:spLocks noGrp="1"/>
          </p:cNvSpPr>
          <p:nvPr>
            <p:ph type="sldNum" sz="quarter" idx="5"/>
          </p:nvPr>
        </p:nvSpPr>
        <p:spPr>
          <a:noFill/>
        </p:spPr>
        <p:txBody>
          <a:bodyPr/>
          <a:lstStyle/>
          <a:p>
            <a:fld id="{A0FE384E-0F99-4B13-AB44-BEE990144F12}" type="slidenum">
              <a:rPr lang="en-US" smtClean="0"/>
              <a:pPr/>
              <a:t>18</a:t>
            </a:fld>
            <a:endParaRPr lang="en-US"/>
          </a:p>
        </p:txBody>
      </p:sp>
    </p:spTree>
    <p:extLst>
      <p:ext uri="{BB962C8B-B14F-4D97-AF65-F5344CB8AC3E}">
        <p14:creationId xmlns:p14="http://schemas.microsoft.com/office/powerpoint/2010/main" val="1069474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See information on the following two slides about the </a:t>
            </a:r>
            <a:r>
              <a:rPr lang="en-US" dirty="0" err="1"/>
              <a:t>Coniglio</a:t>
            </a:r>
            <a:r>
              <a:rPr lang="en-US" dirty="0"/>
              <a:t> family.</a:t>
            </a:r>
          </a:p>
          <a:p>
            <a:pPr eaLnBrk="1" hangingPunct="1">
              <a:spcBef>
                <a:spcPct val="0"/>
              </a:spcBef>
            </a:pPr>
            <a:endParaRPr lang="en-US" dirty="0"/>
          </a:p>
        </p:txBody>
      </p:sp>
      <p:sp>
        <p:nvSpPr>
          <p:cNvPr id="46083" name="Slide Number Placeholder 3"/>
          <p:cNvSpPr>
            <a:spLocks noGrp="1"/>
          </p:cNvSpPr>
          <p:nvPr>
            <p:ph type="sldNum" sz="quarter" idx="5"/>
          </p:nvPr>
        </p:nvSpPr>
        <p:spPr>
          <a:noFill/>
        </p:spPr>
        <p:txBody>
          <a:bodyPr/>
          <a:lstStyle/>
          <a:p>
            <a:fld id="{B17C8272-E4B0-4C8C-8FC2-D4A5C3E9FC5B}" type="slidenum">
              <a:rPr lang="en-US" smtClean="0"/>
              <a:pPr/>
              <a:t>19</a:t>
            </a:fld>
            <a:endParaRPr lang="en-US"/>
          </a:p>
        </p:txBody>
      </p:sp>
    </p:spTree>
    <p:extLst>
      <p:ext uri="{BB962C8B-B14F-4D97-AF65-F5344CB8AC3E}">
        <p14:creationId xmlns:p14="http://schemas.microsoft.com/office/powerpoint/2010/main" val="2116973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Preferred name of the family: Coniglio [note the word “family” is not considered part of the name in RDA]</a:t>
            </a:r>
          </a:p>
          <a:p>
            <a:pPr eaLnBrk="1" hangingPunct="1">
              <a:spcBef>
                <a:spcPct val="0"/>
              </a:spcBef>
            </a:pPr>
            <a:endParaRPr lang="en-US" dirty="0"/>
          </a:p>
          <a:p>
            <a:pPr eaLnBrk="1" hangingPunct="1">
              <a:spcBef>
                <a:spcPct val="0"/>
              </a:spcBef>
            </a:pPr>
            <a:r>
              <a:rPr lang="en-US" dirty="0"/>
              <a:t>Type of family: family</a:t>
            </a:r>
          </a:p>
          <a:p>
            <a:pPr eaLnBrk="1" hangingPunct="1">
              <a:spcBef>
                <a:spcPct val="0"/>
              </a:spcBef>
            </a:pPr>
            <a:endParaRPr lang="en-US" dirty="0"/>
          </a:p>
          <a:p>
            <a:pPr eaLnBrk="1" hangingPunct="1">
              <a:spcBef>
                <a:spcPct val="0"/>
              </a:spcBef>
            </a:pPr>
            <a:r>
              <a:rPr lang="en-US" dirty="0"/>
              <a:t>Prominent member(s) of the family: Gaetano Coniglio, Rosa Alessi Coniglio. Note in this case the prominent members are also the progenitors of the family (see RDA Appendix K.2.2). This element is commonly used to record progenitors, but other prominent members of the family can also be recorded.</a:t>
            </a:r>
          </a:p>
          <a:p>
            <a:pPr eaLnBrk="1" hangingPunct="1">
              <a:spcBef>
                <a:spcPct val="0"/>
              </a:spcBef>
            </a:pPr>
            <a:endParaRPr lang="en-US" dirty="0"/>
          </a:p>
          <a:p>
            <a:pPr eaLnBrk="1" hangingPunct="1">
              <a:spcBef>
                <a:spcPct val="0"/>
              </a:spcBef>
            </a:pPr>
            <a:r>
              <a:rPr lang="en-US" dirty="0"/>
              <a:t>[Presenter: when finished here “click” on the picture of Gaetano or Rosa for more]</a:t>
            </a:r>
          </a:p>
          <a:p>
            <a:pPr eaLnBrk="1" hangingPunct="1">
              <a:spcBef>
                <a:spcPct val="0"/>
              </a:spcBef>
            </a:pPr>
            <a:endParaRPr lang="en-US" dirty="0"/>
          </a:p>
          <a:p>
            <a:pPr eaLnBrk="1" hangingPunct="1">
              <a:spcBef>
                <a:spcPct val="0"/>
              </a:spcBef>
            </a:pPr>
            <a:r>
              <a:rPr lang="en-US" dirty="0"/>
              <a:t>[Source: http://www.conigliofamily.com/home.htm]</a:t>
            </a:r>
          </a:p>
        </p:txBody>
      </p:sp>
      <p:sp>
        <p:nvSpPr>
          <p:cNvPr id="48131" name="Slide Number Placeholder 3"/>
          <p:cNvSpPr>
            <a:spLocks noGrp="1"/>
          </p:cNvSpPr>
          <p:nvPr>
            <p:ph type="sldNum" sz="quarter" idx="5"/>
          </p:nvPr>
        </p:nvSpPr>
        <p:spPr>
          <a:noFill/>
        </p:spPr>
        <p:txBody>
          <a:bodyPr/>
          <a:lstStyle/>
          <a:p>
            <a:fld id="{EC2BBB00-ECF9-4297-8C67-564252184A4F}" type="slidenum">
              <a:rPr lang="en-US" smtClean="0"/>
              <a:pPr/>
              <a:t>20</a:t>
            </a:fld>
            <a:endParaRPr lang="en-US"/>
          </a:p>
        </p:txBody>
      </p:sp>
    </p:spTree>
    <p:extLst>
      <p:ext uri="{BB962C8B-B14F-4D97-AF65-F5344CB8AC3E}">
        <p14:creationId xmlns:p14="http://schemas.microsoft.com/office/powerpoint/2010/main" val="3914139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Other core information:</a:t>
            </a:r>
          </a:p>
          <a:p>
            <a:pPr eaLnBrk="1" hangingPunct="1">
              <a:spcBef>
                <a:spcPct val="0"/>
              </a:spcBef>
            </a:pPr>
            <a:endParaRPr lang="en-US" dirty="0"/>
          </a:p>
          <a:p>
            <a:pPr eaLnBrk="1" hangingPunct="1">
              <a:spcBef>
                <a:spcPct val="0"/>
              </a:spcBef>
            </a:pPr>
            <a:r>
              <a:rPr lang="en-US" dirty="0"/>
              <a:t>Date associated with the family: November 30, 1912 (date of marriage, can be considered the date the family began); arrival in America (April 30, 1913)--cataloger judgment, but this might instead be considered the beginning of this particular American </a:t>
            </a:r>
            <a:r>
              <a:rPr lang="en-US" dirty="0" err="1"/>
              <a:t>Coniglio</a:t>
            </a:r>
            <a:r>
              <a:rPr lang="en-US" dirty="0"/>
              <a:t> family. A date of marriage if available might be more appropriate for most families that define themselves as the descendants of a couple.</a:t>
            </a:r>
          </a:p>
          <a:p>
            <a:pPr eaLnBrk="1" hangingPunct="1">
              <a:spcBef>
                <a:spcPct val="0"/>
              </a:spcBef>
            </a:pPr>
            <a:endParaRPr lang="en-US" dirty="0"/>
          </a:p>
          <a:p>
            <a:pPr eaLnBrk="1" hangingPunct="1">
              <a:spcBef>
                <a:spcPct val="0"/>
              </a:spcBef>
            </a:pPr>
            <a:r>
              <a:rPr lang="en-US" dirty="0"/>
              <a:t>Place(s) associated with the family: </a:t>
            </a:r>
            <a:r>
              <a:rPr lang="en-US" dirty="0" err="1"/>
              <a:t>Serradifalco</a:t>
            </a:r>
            <a:r>
              <a:rPr lang="en-US" dirty="0"/>
              <a:t>, Italy; Robertsdale, Pennsylvania</a:t>
            </a:r>
          </a:p>
          <a:p>
            <a:pPr eaLnBrk="1" hangingPunct="1">
              <a:spcBef>
                <a:spcPct val="0"/>
              </a:spcBef>
            </a:pPr>
            <a:endParaRPr lang="en-US" dirty="0"/>
          </a:p>
          <a:p>
            <a:pPr eaLnBrk="1" hangingPunct="1">
              <a:spcBef>
                <a:spcPct val="0"/>
              </a:spcBef>
            </a:pPr>
            <a:r>
              <a:rPr lang="en-US" dirty="0"/>
              <a:t>[Source: http://www.conigliofamily.com/Genesis.htm]</a:t>
            </a:r>
          </a:p>
        </p:txBody>
      </p:sp>
      <p:sp>
        <p:nvSpPr>
          <p:cNvPr id="50179" name="Slide Number Placeholder 3"/>
          <p:cNvSpPr>
            <a:spLocks noGrp="1"/>
          </p:cNvSpPr>
          <p:nvPr>
            <p:ph type="sldNum" sz="quarter" idx="5"/>
          </p:nvPr>
        </p:nvSpPr>
        <p:spPr>
          <a:noFill/>
        </p:spPr>
        <p:txBody>
          <a:bodyPr/>
          <a:lstStyle/>
          <a:p>
            <a:fld id="{BE2D6158-F015-458A-B9BB-E98183979A73}" type="slidenum">
              <a:rPr lang="en-US" smtClean="0"/>
              <a:pPr/>
              <a:t>21</a:t>
            </a:fld>
            <a:endParaRPr lang="en-US"/>
          </a:p>
        </p:txBody>
      </p:sp>
    </p:spTree>
    <p:extLst>
      <p:ext uri="{BB962C8B-B14F-4D97-AF65-F5344CB8AC3E}">
        <p14:creationId xmlns:p14="http://schemas.microsoft.com/office/powerpoint/2010/main" val="2813106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a:noFill/>
          <a:ln/>
        </p:spPr>
        <p:txBody>
          <a:bodyPr/>
          <a:lstStyle/>
          <a:p>
            <a:pPr defTabSz="873161" eaLnBrk="1" hangingPunct="1">
              <a:spcBef>
                <a:spcPct val="0"/>
              </a:spcBef>
              <a:defRPr/>
            </a:pPr>
            <a:r>
              <a:rPr lang="en-US" dirty="0"/>
              <a:t>November 24, 2015</a:t>
            </a:r>
          </a:p>
          <a:p>
            <a:pPr defTabSz="873161" eaLnBrk="1" hangingPunct="1">
              <a:spcBef>
                <a:spcPct val="0"/>
              </a:spcBef>
              <a:defRPr/>
            </a:pPr>
            <a:endParaRPr lang="en-US" dirty="0"/>
          </a:p>
          <a:p>
            <a:pPr eaLnBrk="1" hangingPunct="1">
              <a:spcBef>
                <a:spcPct val="0"/>
              </a:spcBef>
            </a:pPr>
            <a:r>
              <a:rPr lang="en-US" dirty="0"/>
              <a:t>Go to 8.5.1; have someone read, especially 8.5.6.1. Then go to Appendix A.2 &amp; B.2 and examine together.</a:t>
            </a:r>
          </a:p>
        </p:txBody>
      </p:sp>
      <p:sp>
        <p:nvSpPr>
          <p:cNvPr id="52227" name="Slide Number Placeholder 3"/>
          <p:cNvSpPr>
            <a:spLocks noGrp="1"/>
          </p:cNvSpPr>
          <p:nvPr>
            <p:ph type="sldNum" sz="quarter" idx="5"/>
          </p:nvPr>
        </p:nvSpPr>
        <p:spPr>
          <a:noFill/>
        </p:spPr>
        <p:txBody>
          <a:bodyPr/>
          <a:lstStyle/>
          <a:p>
            <a:fld id="{F2490646-3627-4AD5-8550-D98B086E8D1B}" type="slidenum">
              <a:rPr lang="en-US" smtClean="0"/>
              <a:pPr/>
              <a:t>22</a:t>
            </a:fld>
            <a:endParaRPr lang="en-US"/>
          </a:p>
        </p:txBody>
      </p:sp>
    </p:spTree>
    <p:extLst>
      <p:ext uri="{BB962C8B-B14F-4D97-AF65-F5344CB8AC3E}">
        <p14:creationId xmlns:p14="http://schemas.microsoft.com/office/powerpoint/2010/main" val="3598424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Everyone go to RDA 8.12.</a:t>
            </a:r>
          </a:p>
        </p:txBody>
      </p:sp>
      <p:sp>
        <p:nvSpPr>
          <p:cNvPr id="54275" name="Slide Number Placeholder 3"/>
          <p:cNvSpPr>
            <a:spLocks noGrp="1"/>
          </p:cNvSpPr>
          <p:nvPr>
            <p:ph type="sldNum" sz="quarter" idx="5"/>
          </p:nvPr>
        </p:nvSpPr>
        <p:spPr>
          <a:noFill/>
        </p:spPr>
        <p:txBody>
          <a:bodyPr/>
          <a:lstStyle/>
          <a:p>
            <a:fld id="{6422800A-3155-449C-BCDB-E370BBADA180}" type="slidenum">
              <a:rPr lang="en-US" smtClean="0"/>
              <a:pPr/>
              <a:t>23</a:t>
            </a:fld>
            <a:endParaRPr lang="en-US"/>
          </a:p>
        </p:txBody>
      </p:sp>
    </p:spTree>
    <p:extLst>
      <p:ext uri="{BB962C8B-B14F-4D97-AF65-F5344CB8AC3E}">
        <p14:creationId xmlns:p14="http://schemas.microsoft.com/office/powerpoint/2010/main" val="2464231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a:noFill/>
          <a:ln/>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August 9,</a:t>
            </a:r>
            <a:r>
              <a:rPr lang="en-US" baseline="0" dirty="0"/>
              <a:t> 2019: added date of publication of first example. Removed “$a” in all examples, since we don’t show it elsewhere.  Added some new examples</a:t>
            </a:r>
            <a:endParaRPr lang="en-US" dirty="0"/>
          </a:p>
          <a:p>
            <a:pPr defTabSz="873161" eaLnBrk="1" hangingPunct="1">
              <a:spcBef>
                <a:spcPct val="0"/>
              </a:spcBef>
              <a:defRPr/>
            </a:pPr>
            <a:endParaRPr lang="en-US" dirty="0"/>
          </a:p>
          <a:p>
            <a:pPr eaLnBrk="1" hangingPunct="1">
              <a:spcBef>
                <a:spcPct val="0"/>
              </a:spcBef>
            </a:pPr>
            <a:r>
              <a:rPr lang="en-US" dirty="0"/>
              <a:t>Explain the OCLC 670.</a:t>
            </a:r>
          </a:p>
          <a:p>
            <a:pPr eaLnBrk="1" hangingPunct="1">
              <a:spcBef>
                <a:spcPct val="0"/>
              </a:spcBef>
            </a:pPr>
            <a:endParaRPr lang="en-US" dirty="0"/>
          </a:p>
          <a:p>
            <a:pPr eaLnBrk="1" hangingPunct="1">
              <a:spcBef>
                <a:spcPct val="0"/>
              </a:spcBef>
            </a:pPr>
            <a:r>
              <a:rPr lang="en-US" dirty="0"/>
              <a:t>There are lots of ways to form these. The point is, record information justifying what you’ve included in other elements in the description.</a:t>
            </a:r>
          </a:p>
        </p:txBody>
      </p:sp>
      <p:sp>
        <p:nvSpPr>
          <p:cNvPr id="56323" name="Slide Number Placeholder 3"/>
          <p:cNvSpPr>
            <a:spLocks noGrp="1"/>
          </p:cNvSpPr>
          <p:nvPr>
            <p:ph type="sldNum" sz="quarter" idx="5"/>
          </p:nvPr>
        </p:nvSpPr>
        <p:spPr>
          <a:noFill/>
        </p:spPr>
        <p:txBody>
          <a:bodyPr/>
          <a:lstStyle/>
          <a:p>
            <a:fld id="{4EED9ECF-681F-4A98-AD11-114D2C4C9C99}" type="slidenum">
              <a:rPr lang="en-US" smtClean="0"/>
              <a:pPr/>
              <a:t>24</a:t>
            </a:fld>
            <a:endParaRPr lang="en-US"/>
          </a:p>
        </p:txBody>
      </p:sp>
    </p:spTree>
    <p:extLst>
      <p:ext uri="{BB962C8B-B14F-4D97-AF65-F5344CB8AC3E}">
        <p14:creationId xmlns:p14="http://schemas.microsoft.com/office/powerpoint/2010/main" val="392522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May 1, 2013</a:t>
            </a:r>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25</a:t>
            </a:fld>
            <a:endParaRPr lang="en-US"/>
          </a:p>
        </p:txBody>
      </p:sp>
    </p:spTree>
    <p:extLst>
      <p:ext uri="{BB962C8B-B14F-4D97-AF65-F5344CB8AC3E}">
        <p14:creationId xmlns:p14="http://schemas.microsoft.com/office/powerpoint/2010/main" val="3739379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a:noFill/>
          <a:ln/>
        </p:spPr>
        <p:txBody>
          <a:bodyPr/>
          <a:lstStyle/>
          <a:p>
            <a:pPr defTabSz="873161" eaLnBrk="1" hangingPunct="1">
              <a:spcBef>
                <a:spcPct val="0"/>
              </a:spcBef>
              <a:defRPr/>
            </a:pPr>
            <a:r>
              <a:rPr lang="en-US" dirty="0"/>
              <a:t>December 15, 2016: added family web page</a:t>
            </a:r>
          </a:p>
          <a:p>
            <a:pPr defTabSz="873161" eaLnBrk="1" hangingPunct="1">
              <a:spcBef>
                <a:spcPct val="0"/>
              </a:spcBef>
              <a:defRPr/>
            </a:pPr>
            <a:endParaRPr lang="en-US" dirty="0"/>
          </a:p>
          <a:p>
            <a:pPr eaLnBrk="1" hangingPunct="1">
              <a:spcBef>
                <a:spcPct val="0"/>
              </a:spcBef>
            </a:pPr>
            <a:r>
              <a:rPr lang="en-US" dirty="0"/>
              <a:t>Presenter: pause here and discuss possible sources for information about families:</a:t>
            </a:r>
          </a:p>
          <a:p>
            <a:pPr eaLnBrk="1" hangingPunct="1">
              <a:spcBef>
                <a:spcPct val="0"/>
              </a:spcBef>
            </a:pPr>
            <a:endParaRPr lang="en-US" dirty="0"/>
          </a:p>
          <a:p>
            <a:pPr eaLnBrk="1" hangingPunct="1">
              <a:spcBef>
                <a:spcPct val="0"/>
              </a:spcBef>
            </a:pPr>
            <a:r>
              <a:rPr lang="en-US" dirty="0"/>
              <a:t>ancestry.com</a:t>
            </a:r>
          </a:p>
          <a:p>
            <a:pPr eaLnBrk="1" hangingPunct="1">
              <a:spcBef>
                <a:spcPct val="0"/>
              </a:spcBef>
            </a:pPr>
            <a:r>
              <a:rPr lang="en-US" dirty="0"/>
              <a:t>http://www.ancestry.com/</a:t>
            </a:r>
          </a:p>
          <a:p>
            <a:pPr eaLnBrk="1" hangingPunct="1">
              <a:spcBef>
                <a:spcPct val="0"/>
              </a:spcBef>
            </a:pPr>
            <a:r>
              <a:rPr lang="en-US" dirty="0"/>
              <a:t>Pay database containing thousands of collections of genealogical records, including public and private records for individuals and families. Some duplication with </a:t>
            </a:r>
            <a:r>
              <a:rPr lang="en-US" dirty="0" err="1"/>
              <a:t>FamilySearch</a:t>
            </a:r>
            <a:r>
              <a:rPr lang="en-US" dirty="0"/>
              <a:t>.</a:t>
            </a:r>
          </a:p>
          <a:p>
            <a:pPr eaLnBrk="1" hangingPunct="1">
              <a:spcBef>
                <a:spcPct val="0"/>
              </a:spcBef>
            </a:pPr>
            <a:endParaRPr lang="en-US" dirty="0"/>
          </a:p>
          <a:p>
            <a:pPr eaLnBrk="1" hangingPunct="1">
              <a:spcBef>
                <a:spcPct val="0"/>
              </a:spcBef>
            </a:pPr>
            <a:r>
              <a:rPr lang="en-US" dirty="0" err="1"/>
              <a:t>RootsWeb</a:t>
            </a:r>
            <a:endParaRPr lang="en-US" dirty="0"/>
          </a:p>
          <a:p>
            <a:pPr eaLnBrk="1" hangingPunct="1">
              <a:spcBef>
                <a:spcPct val="0"/>
              </a:spcBef>
            </a:pPr>
            <a:r>
              <a:rPr lang="en-US" dirty="0"/>
              <a:t>http://www.rootsweb.ancestry.com/</a:t>
            </a:r>
          </a:p>
          <a:p>
            <a:pPr eaLnBrk="1" hangingPunct="1">
              <a:spcBef>
                <a:spcPct val="0"/>
              </a:spcBef>
            </a:pPr>
            <a:r>
              <a:rPr lang="en-US" dirty="0"/>
              <a:t>Shared database sponsored by ancestry.com containing genealogies contributed by users.</a:t>
            </a:r>
          </a:p>
          <a:p>
            <a:pPr eaLnBrk="1" hangingPunct="1">
              <a:spcBef>
                <a:spcPct val="0"/>
              </a:spcBef>
            </a:pPr>
            <a:r>
              <a:rPr lang="en-US" dirty="0"/>
              <a:t> </a:t>
            </a:r>
          </a:p>
          <a:p>
            <a:pPr eaLnBrk="1" hangingPunct="1">
              <a:spcBef>
                <a:spcPct val="0"/>
              </a:spcBef>
            </a:pPr>
            <a:r>
              <a:rPr lang="en-US" dirty="0" err="1"/>
              <a:t>FamilySearch</a:t>
            </a:r>
            <a:endParaRPr lang="en-US" dirty="0"/>
          </a:p>
          <a:p>
            <a:pPr eaLnBrk="1" hangingPunct="1">
              <a:spcBef>
                <a:spcPct val="0"/>
              </a:spcBef>
            </a:pPr>
            <a:r>
              <a:rPr lang="en-US" dirty="0"/>
              <a:t>https://familysearch.org/</a:t>
            </a:r>
          </a:p>
          <a:p>
            <a:pPr eaLnBrk="1" hangingPunct="1">
              <a:spcBef>
                <a:spcPct val="0"/>
              </a:spcBef>
            </a:pPr>
            <a:r>
              <a:rPr lang="en-US" dirty="0"/>
              <a:t>Free database containing thousands of collections of genealogical records, including public and private records for individuals and families. Some duplication with ancestry.com. Also contains user-contributed genealogies.</a:t>
            </a:r>
          </a:p>
          <a:p>
            <a:pPr eaLnBrk="1" hangingPunct="1">
              <a:spcBef>
                <a:spcPct val="0"/>
              </a:spcBef>
            </a:pPr>
            <a:endParaRPr lang="en-US" dirty="0"/>
          </a:p>
          <a:p>
            <a:pPr eaLnBrk="1" hangingPunct="1">
              <a:spcBef>
                <a:spcPct val="0"/>
              </a:spcBef>
            </a:pPr>
            <a:r>
              <a:rPr lang="en-US" dirty="0"/>
              <a:t>Cyndi’s List</a:t>
            </a:r>
          </a:p>
          <a:p>
            <a:pPr eaLnBrk="1" hangingPunct="1">
              <a:spcBef>
                <a:spcPct val="0"/>
              </a:spcBef>
            </a:pPr>
            <a:r>
              <a:rPr lang="en-US" dirty="0"/>
              <a:t>http://www.cyndislist.com/</a:t>
            </a:r>
          </a:p>
          <a:p>
            <a:pPr eaLnBrk="1" hangingPunct="1">
              <a:spcBef>
                <a:spcPct val="0"/>
              </a:spcBef>
            </a:pPr>
            <a:r>
              <a:rPr lang="en-US" dirty="0"/>
              <a:t>Growing listing of links to genealogical resources on the Internet.</a:t>
            </a:r>
          </a:p>
          <a:p>
            <a:pPr eaLnBrk="1" hangingPunct="1">
              <a:spcBef>
                <a:spcPct val="0"/>
              </a:spcBef>
            </a:pPr>
            <a:endParaRPr lang="en-US" dirty="0"/>
          </a:p>
          <a:p>
            <a:pPr eaLnBrk="1" hangingPunct="1">
              <a:spcBef>
                <a:spcPct val="0"/>
              </a:spcBef>
            </a:pPr>
            <a:endParaRPr lang="en-US" dirty="0"/>
          </a:p>
        </p:txBody>
      </p:sp>
      <p:sp>
        <p:nvSpPr>
          <p:cNvPr id="59395" name="Slide Number Placeholder 3"/>
          <p:cNvSpPr>
            <a:spLocks noGrp="1"/>
          </p:cNvSpPr>
          <p:nvPr>
            <p:ph type="sldNum" sz="quarter" idx="5"/>
          </p:nvPr>
        </p:nvSpPr>
        <p:spPr>
          <a:noFill/>
        </p:spPr>
        <p:txBody>
          <a:bodyPr/>
          <a:lstStyle/>
          <a:p>
            <a:fld id="{EE8404D7-2988-4302-8702-9015F3952FC4}" type="slidenum">
              <a:rPr lang="en-US" smtClean="0"/>
              <a:pPr/>
              <a:t>26</a:t>
            </a:fld>
            <a:endParaRPr lang="en-US"/>
          </a:p>
        </p:txBody>
      </p:sp>
    </p:spTree>
    <p:extLst>
      <p:ext uri="{BB962C8B-B14F-4D97-AF65-F5344CB8AC3E}">
        <p14:creationId xmlns:p14="http://schemas.microsoft.com/office/powerpoint/2010/main" val="1471123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May 1, 2013</a:t>
            </a:r>
          </a:p>
          <a:p>
            <a:endParaRPr lang="en-US" dirty="0"/>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27</a:t>
            </a:fld>
            <a:endParaRPr lang="en-US"/>
          </a:p>
        </p:txBody>
      </p:sp>
    </p:spTree>
    <p:extLst>
      <p:ext uri="{BB962C8B-B14F-4D97-AF65-F5344CB8AC3E}">
        <p14:creationId xmlns:p14="http://schemas.microsoft.com/office/powerpoint/2010/main" val="3041225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Information about the </a:t>
            </a:r>
            <a:r>
              <a:rPr lang="en-US" dirty="0" err="1"/>
              <a:t>Coniglio</a:t>
            </a:r>
            <a:r>
              <a:rPr lang="en-US" dirty="0"/>
              <a:t> family</a:t>
            </a:r>
          </a:p>
        </p:txBody>
      </p:sp>
      <p:sp>
        <p:nvSpPr>
          <p:cNvPr id="62467" name="Slide Number Placeholder 3"/>
          <p:cNvSpPr>
            <a:spLocks noGrp="1"/>
          </p:cNvSpPr>
          <p:nvPr>
            <p:ph type="sldNum" sz="quarter" idx="5"/>
          </p:nvPr>
        </p:nvSpPr>
        <p:spPr>
          <a:noFill/>
        </p:spPr>
        <p:txBody>
          <a:bodyPr/>
          <a:lstStyle/>
          <a:p>
            <a:fld id="{6CC7D3A2-598A-45DB-95DD-F9FCE9C10CD6}" type="slidenum">
              <a:rPr lang="en-US" smtClean="0"/>
              <a:pPr/>
              <a:t>28</a:t>
            </a:fld>
            <a:endParaRPr lang="en-US"/>
          </a:p>
        </p:txBody>
      </p:sp>
    </p:spTree>
    <p:extLst>
      <p:ext uri="{BB962C8B-B14F-4D97-AF65-F5344CB8AC3E}">
        <p14:creationId xmlns:p14="http://schemas.microsoft.com/office/powerpoint/2010/main" val="898576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More information about the </a:t>
            </a:r>
            <a:r>
              <a:rPr lang="en-US" dirty="0" err="1"/>
              <a:t>Coniglio</a:t>
            </a:r>
            <a:r>
              <a:rPr lang="en-US" dirty="0"/>
              <a:t> family</a:t>
            </a:r>
          </a:p>
        </p:txBody>
      </p:sp>
      <p:sp>
        <p:nvSpPr>
          <p:cNvPr id="64515" name="Slide Number Placeholder 3"/>
          <p:cNvSpPr>
            <a:spLocks noGrp="1"/>
          </p:cNvSpPr>
          <p:nvPr>
            <p:ph type="sldNum" sz="quarter" idx="5"/>
          </p:nvPr>
        </p:nvSpPr>
        <p:spPr>
          <a:noFill/>
        </p:spPr>
        <p:txBody>
          <a:bodyPr/>
          <a:lstStyle/>
          <a:p>
            <a:fld id="{8528E3B7-EE15-4D09-B2A8-A8C40E9C7EC7}" type="slidenum">
              <a:rPr lang="en-US" smtClean="0"/>
              <a:pPr/>
              <a:t>29</a:t>
            </a:fld>
            <a:endParaRPr lang="en-US"/>
          </a:p>
        </p:txBody>
      </p:sp>
    </p:spTree>
    <p:extLst>
      <p:ext uri="{BB962C8B-B14F-4D97-AF65-F5344CB8AC3E}">
        <p14:creationId xmlns:p14="http://schemas.microsoft.com/office/powerpoint/2010/main" val="3851853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November 25, 2015</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30</a:t>
            </a:fld>
            <a:endParaRPr lang="en-US"/>
          </a:p>
        </p:txBody>
      </p:sp>
    </p:spTree>
    <p:extLst>
      <p:ext uri="{BB962C8B-B14F-4D97-AF65-F5344CB8AC3E}">
        <p14:creationId xmlns:p14="http://schemas.microsoft.com/office/powerpoint/2010/main" val="21937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a:noFill/>
          <a:ln/>
        </p:spPr>
        <p:txBody>
          <a:bodyPr/>
          <a:lstStyle/>
          <a:p>
            <a:pPr defTabSz="873161" eaLnBrk="1" hangingPunct="1">
              <a:spcBef>
                <a:spcPct val="0"/>
              </a:spcBef>
              <a:defRPr/>
            </a:pPr>
            <a:r>
              <a:rPr lang="en-US" dirty="0"/>
              <a:t>March 1, 2019: added publication date to slide</a:t>
            </a:r>
          </a:p>
          <a:p>
            <a:pPr defTabSz="873161" eaLnBrk="1" hangingPunct="1">
              <a:spcBef>
                <a:spcPct val="0"/>
              </a:spcBef>
              <a:defRPr/>
            </a:pPr>
            <a:endParaRPr lang="en-US" dirty="0"/>
          </a:p>
          <a:p>
            <a:pPr eaLnBrk="1" hangingPunct="1">
              <a:spcBef>
                <a:spcPct val="0"/>
              </a:spcBef>
            </a:pPr>
            <a:r>
              <a:rPr lang="en-US" dirty="0"/>
              <a:t>Title page of The Cunningham Family Cookbook.  Added date of publication to the image. </a:t>
            </a:r>
          </a:p>
        </p:txBody>
      </p:sp>
      <p:sp>
        <p:nvSpPr>
          <p:cNvPr id="70659" name="Slide Number Placeholder 3"/>
          <p:cNvSpPr>
            <a:spLocks noGrp="1"/>
          </p:cNvSpPr>
          <p:nvPr>
            <p:ph type="sldNum" sz="quarter" idx="5"/>
          </p:nvPr>
        </p:nvSpPr>
        <p:spPr>
          <a:noFill/>
        </p:spPr>
        <p:txBody>
          <a:bodyPr/>
          <a:lstStyle/>
          <a:p>
            <a:fld id="{712F96F4-CDB6-4557-BA74-68DC77926747}" type="slidenum">
              <a:rPr lang="en-US" smtClean="0"/>
              <a:pPr/>
              <a:t>31</a:t>
            </a:fld>
            <a:endParaRPr lang="en-US"/>
          </a:p>
        </p:txBody>
      </p:sp>
    </p:spTree>
    <p:extLst>
      <p:ext uri="{BB962C8B-B14F-4D97-AF65-F5344CB8AC3E}">
        <p14:creationId xmlns:p14="http://schemas.microsoft.com/office/powerpoint/2010/main" val="2603574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Information: </a:t>
            </a:r>
          </a:p>
          <a:p>
            <a:pPr eaLnBrk="1" hangingPunct="1">
              <a:spcBef>
                <a:spcPct val="0"/>
              </a:spcBef>
            </a:pPr>
            <a:endParaRPr lang="en-US" dirty="0"/>
          </a:p>
          <a:p>
            <a:pPr eaLnBrk="1" hangingPunct="1">
              <a:spcBef>
                <a:spcPct val="0"/>
              </a:spcBef>
            </a:pPr>
            <a:r>
              <a:rPr lang="en-US" dirty="0"/>
              <a:t>Head of family: William Cunningham &amp; Nancy Carr</a:t>
            </a:r>
          </a:p>
          <a:p>
            <a:pPr eaLnBrk="1" hangingPunct="1">
              <a:spcBef>
                <a:spcPct val="0"/>
              </a:spcBef>
            </a:pPr>
            <a:endParaRPr lang="en-US" dirty="0"/>
          </a:p>
          <a:p>
            <a:pPr eaLnBrk="1" hangingPunct="1">
              <a:spcBef>
                <a:spcPct val="0"/>
              </a:spcBef>
            </a:pPr>
            <a:r>
              <a:rPr lang="en-US" dirty="0"/>
              <a:t>William immigrated to the U.S. from Scotland after 1785, married Nancy Carr in 1795 in Virginia.</a:t>
            </a:r>
          </a:p>
          <a:p>
            <a:pPr eaLnBrk="1" hangingPunct="1">
              <a:spcBef>
                <a:spcPct val="0"/>
              </a:spcBef>
            </a:pPr>
            <a:endParaRPr lang="en-US" dirty="0"/>
          </a:p>
          <a:p>
            <a:pPr eaLnBrk="1" hangingPunct="1">
              <a:spcBef>
                <a:spcPct val="0"/>
              </a:spcBef>
            </a:pPr>
            <a:r>
              <a:rPr lang="en-US" dirty="0"/>
              <a:t>The family moved to Trigg County, Kentucky in 1818, where the family remained.</a:t>
            </a:r>
          </a:p>
          <a:p>
            <a:pPr eaLnBrk="1" hangingPunct="1">
              <a:spcBef>
                <a:spcPct val="0"/>
              </a:spcBef>
            </a:pPr>
            <a:endParaRPr lang="en-US" dirty="0"/>
          </a:p>
          <a:p>
            <a:pPr eaLnBrk="1" hangingPunct="1">
              <a:spcBef>
                <a:spcPct val="0"/>
              </a:spcBef>
            </a:pPr>
            <a:r>
              <a:rPr lang="en-US" dirty="0"/>
              <a:t>It’s clear from this preface that the Cunningham Family in this context refers to the descendants of William and Nancy Cunningham of Trigg County, Kentucky.</a:t>
            </a:r>
          </a:p>
        </p:txBody>
      </p:sp>
      <p:sp>
        <p:nvSpPr>
          <p:cNvPr id="72707" name="Slide Number Placeholder 3"/>
          <p:cNvSpPr>
            <a:spLocks noGrp="1"/>
          </p:cNvSpPr>
          <p:nvPr>
            <p:ph type="sldNum" sz="quarter" idx="5"/>
          </p:nvPr>
        </p:nvSpPr>
        <p:spPr>
          <a:noFill/>
        </p:spPr>
        <p:txBody>
          <a:bodyPr/>
          <a:lstStyle/>
          <a:p>
            <a:fld id="{AE9AC2AE-CF3E-437A-AB9E-CCA4D393C25F}" type="slidenum">
              <a:rPr lang="en-US" smtClean="0"/>
              <a:pPr/>
              <a:t>32</a:t>
            </a:fld>
            <a:endParaRPr lang="en-US"/>
          </a:p>
        </p:txBody>
      </p:sp>
    </p:spTree>
    <p:extLst>
      <p:ext uri="{BB962C8B-B14F-4D97-AF65-F5344CB8AC3E}">
        <p14:creationId xmlns:p14="http://schemas.microsoft.com/office/powerpoint/2010/main" val="1887118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 2017: added date they settled in Trigg County to justify including</a:t>
            </a:r>
            <a:r>
              <a:rPr lang="en-US" baseline="0" dirty="0"/>
              <a:t> this later.</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33</a:t>
            </a:fld>
            <a:endParaRPr lang="en-US"/>
          </a:p>
        </p:txBody>
      </p:sp>
    </p:spTree>
    <p:extLst>
      <p:ext uri="{BB962C8B-B14F-4D97-AF65-F5344CB8AC3E}">
        <p14:creationId xmlns:p14="http://schemas.microsoft.com/office/powerpoint/2010/main" val="4078740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Information about the </a:t>
            </a:r>
            <a:r>
              <a:rPr lang="en-US" dirty="0" err="1"/>
              <a:t>Linnell</a:t>
            </a:r>
            <a:r>
              <a:rPr lang="en-US" dirty="0"/>
              <a:t> family</a:t>
            </a:r>
          </a:p>
          <a:p>
            <a:pPr eaLnBrk="1" hangingPunct="1">
              <a:spcBef>
                <a:spcPct val="0"/>
              </a:spcBef>
            </a:pPr>
            <a:endParaRPr lang="en-US" dirty="0"/>
          </a:p>
          <a:p>
            <a:pPr eaLnBrk="1" hangingPunct="1">
              <a:spcBef>
                <a:spcPct val="0"/>
              </a:spcBef>
            </a:pPr>
            <a:r>
              <a:rPr lang="en-US" dirty="0"/>
              <a:t>[Source: http://www.linnellfamilyassociation.com/Newletters/April_1991.pdf]</a:t>
            </a:r>
          </a:p>
          <a:p>
            <a:pPr eaLnBrk="1" hangingPunct="1">
              <a:spcBef>
                <a:spcPct val="0"/>
              </a:spcBef>
            </a:pPr>
            <a:endParaRPr lang="en-US" dirty="0"/>
          </a:p>
          <a:p>
            <a:pPr eaLnBrk="1" hangingPunct="1">
              <a:spcBef>
                <a:spcPct val="0"/>
              </a:spcBef>
            </a:pPr>
            <a:r>
              <a:rPr lang="en-US" dirty="0"/>
              <a:t>Note: for 670, the first newsletter was March 1989,</a:t>
            </a:r>
            <a:r>
              <a:rPr lang="en-US" baseline="0" dirty="0"/>
              <a:t> but this is issue April 1991.</a:t>
            </a:r>
          </a:p>
          <a:p>
            <a:pPr eaLnBrk="1" hangingPunct="1">
              <a:spcBef>
                <a:spcPct val="0"/>
              </a:spcBef>
            </a:pPr>
            <a:r>
              <a:rPr lang="en-US" dirty="0"/>
              <a:t> </a:t>
            </a:r>
          </a:p>
        </p:txBody>
      </p:sp>
      <p:sp>
        <p:nvSpPr>
          <p:cNvPr id="66563" name="Slide Number Placeholder 3"/>
          <p:cNvSpPr>
            <a:spLocks noGrp="1"/>
          </p:cNvSpPr>
          <p:nvPr>
            <p:ph type="sldNum" sz="quarter" idx="5"/>
          </p:nvPr>
        </p:nvSpPr>
        <p:spPr>
          <a:noFill/>
        </p:spPr>
        <p:txBody>
          <a:bodyPr/>
          <a:lstStyle/>
          <a:p>
            <a:fld id="{BF8857FD-1865-4C85-8D3F-2961D80677FB}" type="slidenum">
              <a:rPr lang="en-US" smtClean="0"/>
              <a:pPr/>
              <a:t>34</a:t>
            </a:fld>
            <a:endParaRPr lang="en-US"/>
          </a:p>
        </p:txBody>
      </p:sp>
    </p:spTree>
    <p:extLst>
      <p:ext uri="{BB962C8B-B14F-4D97-AF65-F5344CB8AC3E}">
        <p14:creationId xmlns:p14="http://schemas.microsoft.com/office/powerpoint/2010/main" val="1120438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[Source: http://www.linnellfamilyassociation.com/]</a:t>
            </a:r>
          </a:p>
        </p:txBody>
      </p:sp>
      <p:sp>
        <p:nvSpPr>
          <p:cNvPr id="68611" name="Slide Number Placeholder 3"/>
          <p:cNvSpPr>
            <a:spLocks noGrp="1"/>
          </p:cNvSpPr>
          <p:nvPr>
            <p:ph type="sldNum" sz="quarter" idx="5"/>
          </p:nvPr>
        </p:nvSpPr>
        <p:spPr>
          <a:noFill/>
        </p:spPr>
        <p:txBody>
          <a:bodyPr/>
          <a:lstStyle/>
          <a:p>
            <a:fld id="{1A51C87A-E453-4725-8A6B-8D74B87FBE08}" type="slidenum">
              <a:rPr lang="en-US" smtClean="0"/>
              <a:pPr/>
              <a:t>35</a:t>
            </a:fld>
            <a:endParaRPr lang="en-US"/>
          </a:p>
        </p:txBody>
      </p:sp>
    </p:spTree>
    <p:extLst>
      <p:ext uri="{BB962C8B-B14F-4D97-AF65-F5344CB8AC3E}">
        <p14:creationId xmlns:p14="http://schemas.microsoft.com/office/powerpoint/2010/main" val="15482657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March 1, 2018: revised format of first 670</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36</a:t>
            </a:fld>
            <a:endParaRPr lang="en-US"/>
          </a:p>
        </p:txBody>
      </p:sp>
    </p:spTree>
    <p:extLst>
      <p:ext uri="{BB962C8B-B14F-4D97-AF65-F5344CB8AC3E}">
        <p14:creationId xmlns:p14="http://schemas.microsoft.com/office/powerpoint/2010/main" val="3382912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Read RDA 10.2.2.3 together, then 10.2.2.2. The basic guideline is 10.2.2.3, especially the first sentence; 10.2.2.2 is the default; RDA assumes that forms found in preferred sources of information are the commonly known forms, so such sources have greater weight than others. However, the cataloger must weigh all the available evidence.</a:t>
            </a:r>
          </a:p>
          <a:p>
            <a:pPr eaLnBrk="1" hangingPunct="1">
              <a:spcBef>
                <a:spcPct val="0"/>
              </a:spcBef>
            </a:pPr>
            <a:endParaRPr lang="en-US" dirty="0"/>
          </a:p>
          <a:p>
            <a:pPr eaLnBrk="1" hangingPunct="1">
              <a:spcBef>
                <a:spcPct val="0"/>
              </a:spcBef>
            </a:pPr>
            <a:r>
              <a:rPr lang="en-US" dirty="0"/>
              <a:t>Reminder if needed (if this module is being given independently, or if the reminder hasn’t already been given in a previous module such as personal names)-- Have a look at RDA 2.2.2 to see what the preferred sources of information are. The preferred source of information for a website (for the </a:t>
            </a:r>
            <a:r>
              <a:rPr lang="en-US" dirty="0" err="1"/>
              <a:t>Coniglio</a:t>
            </a:r>
            <a:r>
              <a:rPr lang="en-US" dirty="0"/>
              <a:t> family) is found in 2.2.2.4: embedded metadata (which would include just about everything in the website, including wording on the title page) or any source “forming part of the resource itself.”</a:t>
            </a:r>
          </a:p>
        </p:txBody>
      </p:sp>
      <p:sp>
        <p:nvSpPr>
          <p:cNvPr id="74755" name="Slide Number Placeholder 3"/>
          <p:cNvSpPr>
            <a:spLocks noGrp="1"/>
          </p:cNvSpPr>
          <p:nvPr>
            <p:ph type="sldNum" sz="quarter" idx="5"/>
          </p:nvPr>
        </p:nvSpPr>
        <p:spPr>
          <a:noFill/>
        </p:spPr>
        <p:txBody>
          <a:bodyPr/>
          <a:lstStyle/>
          <a:p>
            <a:fld id="{EEB883DF-35D8-4BFC-8FBB-FA85AA160131}" type="slidenum">
              <a:rPr lang="en-US" smtClean="0"/>
              <a:pPr/>
              <a:t>37</a:t>
            </a:fld>
            <a:endParaRPr lang="en-US"/>
          </a:p>
        </p:txBody>
      </p:sp>
    </p:spTree>
    <p:extLst>
      <p:ext uri="{BB962C8B-B14F-4D97-AF65-F5344CB8AC3E}">
        <p14:creationId xmlns:p14="http://schemas.microsoft.com/office/powerpoint/2010/main" val="89245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Title page of the Cunningham Family Cookbook. Publication date = 1997.</a:t>
            </a:r>
          </a:p>
          <a:p>
            <a:pPr eaLnBrk="1" hangingPunct="1">
              <a:spcBef>
                <a:spcPct val="0"/>
              </a:spcBef>
            </a:pPr>
            <a:endParaRPr lang="en-US" dirty="0"/>
          </a:p>
          <a:p>
            <a:pPr eaLnBrk="1" hangingPunct="1">
              <a:spcBef>
                <a:spcPct val="0"/>
              </a:spcBef>
            </a:pPr>
            <a:r>
              <a:rPr lang="en-US" dirty="0"/>
              <a:t>[Source: http://www.linnellfamilyassociation.com/Newletters/April_1991.pdf] </a:t>
            </a:r>
          </a:p>
          <a:p>
            <a:pPr eaLnBrk="1" hangingPunct="1">
              <a:spcBef>
                <a:spcPct val="0"/>
              </a:spcBef>
            </a:pPr>
            <a:endParaRPr lang="en-US" dirty="0"/>
          </a:p>
          <a:p>
            <a:pPr eaLnBrk="1" hangingPunct="1">
              <a:spcBef>
                <a:spcPct val="0"/>
              </a:spcBef>
            </a:pPr>
            <a:r>
              <a:rPr lang="en-US" dirty="0"/>
              <a:t>Note: for 670, the first newsletter was March 1989 but this is issue</a:t>
            </a:r>
            <a:r>
              <a:rPr lang="en-US" baseline="0" dirty="0"/>
              <a:t> April 1991</a:t>
            </a:r>
            <a:endParaRPr lang="en-US" dirty="0"/>
          </a:p>
          <a:p>
            <a:pPr eaLnBrk="1" hangingPunct="1">
              <a:spcBef>
                <a:spcPct val="0"/>
              </a:spcBef>
            </a:pPr>
            <a:endParaRPr lang="en-US" dirty="0"/>
          </a:p>
        </p:txBody>
      </p:sp>
      <p:sp>
        <p:nvSpPr>
          <p:cNvPr id="76803" name="Slide Number Placeholder 3"/>
          <p:cNvSpPr>
            <a:spLocks noGrp="1"/>
          </p:cNvSpPr>
          <p:nvPr>
            <p:ph type="sldNum" sz="quarter" idx="5"/>
          </p:nvPr>
        </p:nvSpPr>
        <p:spPr>
          <a:noFill/>
        </p:spPr>
        <p:txBody>
          <a:bodyPr/>
          <a:lstStyle/>
          <a:p>
            <a:fld id="{A81D5692-C86F-4E48-AF6A-3058B47B2776}" type="slidenum">
              <a:rPr lang="en-US" smtClean="0"/>
              <a:pPr/>
              <a:t>38</a:t>
            </a:fld>
            <a:endParaRPr lang="en-US"/>
          </a:p>
        </p:txBody>
      </p:sp>
    </p:spTree>
    <p:extLst>
      <p:ext uri="{BB962C8B-B14F-4D97-AF65-F5344CB8AC3E}">
        <p14:creationId xmlns:p14="http://schemas.microsoft.com/office/powerpoint/2010/main" val="1246393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b="1" dirty="0"/>
              <a:t>LOOK AT MARC authority format 100 field.</a:t>
            </a:r>
          </a:p>
          <a:p>
            <a:pPr eaLnBrk="1" hangingPunct="1">
              <a:spcBef>
                <a:spcPct val="0"/>
              </a:spcBef>
            </a:pPr>
            <a:endParaRPr lang="en-US" b="1" dirty="0"/>
          </a:p>
          <a:p>
            <a:pPr eaLnBrk="1" hangingPunct="1">
              <a:spcBef>
                <a:spcPct val="0"/>
              </a:spcBef>
            </a:pPr>
            <a:r>
              <a:rPr lang="en-US" dirty="0"/>
              <a:t>Note: Subfield $a is implied in the OCLC display if it is the first subfield (see following slide)</a:t>
            </a:r>
          </a:p>
        </p:txBody>
      </p:sp>
      <p:sp>
        <p:nvSpPr>
          <p:cNvPr id="78851" name="Slide Number Placeholder 3"/>
          <p:cNvSpPr>
            <a:spLocks noGrp="1"/>
          </p:cNvSpPr>
          <p:nvPr>
            <p:ph type="sldNum" sz="quarter" idx="5"/>
          </p:nvPr>
        </p:nvSpPr>
        <p:spPr>
          <a:noFill/>
        </p:spPr>
        <p:txBody>
          <a:bodyPr/>
          <a:lstStyle/>
          <a:p>
            <a:fld id="{677F37C6-9BA2-4A94-85A6-72757E7BDFE2}" type="slidenum">
              <a:rPr lang="en-US" smtClean="0">
                <a:latin typeface="Arial" charset="0"/>
              </a:rPr>
              <a:pPr/>
              <a:t>39</a:t>
            </a:fld>
            <a:endParaRPr lang="en-US">
              <a:latin typeface="Arial" charset="0"/>
            </a:endParaRPr>
          </a:p>
        </p:txBody>
      </p:sp>
    </p:spTree>
    <p:extLst>
      <p:ext uri="{BB962C8B-B14F-4D97-AF65-F5344CB8AC3E}">
        <p14:creationId xmlns:p14="http://schemas.microsoft.com/office/powerpoint/2010/main" val="14376410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a:noFill/>
          <a:ln/>
        </p:spPr>
        <p:txBody>
          <a:bodyPr/>
          <a:lstStyle/>
          <a:p>
            <a:pPr defTabSz="873161" eaLnBrk="1" hangingPunct="1">
              <a:spcBef>
                <a:spcPct val="0"/>
              </a:spcBef>
              <a:defRPr/>
            </a:pPr>
            <a:r>
              <a:rPr lang="en-US" dirty="0"/>
              <a:t>December 15, 2016</a:t>
            </a:r>
          </a:p>
          <a:p>
            <a:pPr defTabSz="873161" eaLnBrk="1" hangingPunct="1">
              <a:spcBef>
                <a:spcPct val="0"/>
              </a:spcBef>
              <a:defRPr/>
            </a:pPr>
            <a:endParaRPr lang="en-US" dirty="0"/>
          </a:p>
          <a:p>
            <a:pPr eaLnBrk="1" hangingPunct="1">
              <a:spcBef>
                <a:spcPct val="0"/>
              </a:spcBef>
            </a:pPr>
            <a:r>
              <a:rPr lang="en-US" dirty="0"/>
              <a:t>They should record:</a:t>
            </a:r>
          </a:p>
          <a:p>
            <a:pPr eaLnBrk="1" hangingPunct="1">
              <a:spcBef>
                <a:spcPct val="0"/>
              </a:spcBef>
            </a:pPr>
            <a:endParaRPr lang="en-US" dirty="0"/>
          </a:p>
          <a:p>
            <a:pPr eaLnBrk="1" hangingPunct="1">
              <a:spcBef>
                <a:spcPct val="0"/>
              </a:spcBef>
            </a:pPr>
            <a:r>
              <a:rPr lang="en-US" dirty="0"/>
              <a:t>100 3_  </a:t>
            </a:r>
            <a:r>
              <a:rPr lang="en-US" dirty="0" err="1"/>
              <a:t>Coniglio</a:t>
            </a:r>
            <a:endParaRPr lang="en-US" dirty="0"/>
          </a:p>
          <a:p>
            <a:pPr eaLnBrk="1" hangingPunct="1">
              <a:spcBef>
                <a:spcPct val="0"/>
              </a:spcBef>
            </a:pPr>
            <a:endParaRPr lang="en-US" dirty="0"/>
          </a:p>
          <a:p>
            <a:pPr eaLnBrk="1" hangingPunct="1">
              <a:spcBef>
                <a:spcPct val="0"/>
              </a:spcBef>
            </a:pPr>
            <a:r>
              <a:rPr lang="en-US" dirty="0"/>
              <a:t>100 3_  </a:t>
            </a:r>
            <a:r>
              <a:rPr lang="en-US" dirty="0" err="1"/>
              <a:t>Linnell</a:t>
            </a:r>
            <a:endParaRPr lang="en-US" dirty="0"/>
          </a:p>
          <a:p>
            <a:pPr eaLnBrk="1" hangingPunct="1">
              <a:spcBef>
                <a:spcPct val="0"/>
              </a:spcBef>
            </a:pPr>
            <a:endParaRPr lang="en-US" dirty="0"/>
          </a:p>
          <a:p>
            <a:pPr eaLnBrk="1" hangingPunct="1">
              <a:spcBef>
                <a:spcPct val="0"/>
              </a:spcBef>
            </a:pPr>
            <a:r>
              <a:rPr lang="en-US" dirty="0"/>
              <a:t>100 3_  Cunningham</a:t>
            </a:r>
          </a:p>
        </p:txBody>
      </p:sp>
      <p:sp>
        <p:nvSpPr>
          <p:cNvPr id="80899" name="Slide Number Placeholder 3"/>
          <p:cNvSpPr>
            <a:spLocks noGrp="1"/>
          </p:cNvSpPr>
          <p:nvPr>
            <p:ph type="sldNum" sz="quarter" idx="5"/>
          </p:nvPr>
        </p:nvSpPr>
        <p:spPr>
          <a:noFill/>
        </p:spPr>
        <p:txBody>
          <a:bodyPr/>
          <a:lstStyle/>
          <a:p>
            <a:fld id="{1F325A77-40D2-457B-8043-125D906A365A}" type="slidenum">
              <a:rPr lang="en-US" smtClean="0"/>
              <a:pPr/>
              <a:t>40</a:t>
            </a:fld>
            <a:endParaRPr lang="en-US"/>
          </a:p>
        </p:txBody>
      </p:sp>
    </p:spTree>
    <p:extLst>
      <p:ext uri="{BB962C8B-B14F-4D97-AF65-F5344CB8AC3E}">
        <p14:creationId xmlns:p14="http://schemas.microsoft.com/office/powerpoint/2010/main" val="19090616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November 24</a:t>
            </a:r>
            <a:r>
              <a:rPr lang="en-US" baseline="0"/>
              <a:t>, 2015</a:t>
            </a:r>
            <a:endParaRPr lang="en-US"/>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41</a:t>
            </a:fld>
            <a:endParaRPr lang="en-US"/>
          </a:p>
        </p:txBody>
      </p:sp>
    </p:spTree>
    <p:extLst>
      <p:ext uri="{BB962C8B-B14F-4D97-AF65-F5344CB8AC3E}">
        <p14:creationId xmlns:p14="http://schemas.microsoft.com/office/powerpoint/2010/main" val="3490184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March 20, 2017</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42</a:t>
            </a:fld>
            <a:endParaRPr lang="en-US"/>
          </a:p>
        </p:txBody>
      </p:sp>
    </p:spTree>
    <p:extLst>
      <p:ext uri="{BB962C8B-B14F-4D97-AF65-F5344CB8AC3E}">
        <p14:creationId xmlns:p14="http://schemas.microsoft.com/office/powerpoint/2010/main" val="4837435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March</a:t>
            </a:r>
            <a:r>
              <a:rPr lang="en-US" baseline="0" dirty="0"/>
              <a:t> 1, 2019: changed format of first 670.</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43</a:t>
            </a:fld>
            <a:endParaRPr lang="en-US"/>
          </a:p>
        </p:txBody>
      </p:sp>
    </p:spTree>
    <p:extLst>
      <p:ext uri="{BB962C8B-B14F-4D97-AF65-F5344CB8AC3E}">
        <p14:creationId xmlns:p14="http://schemas.microsoft.com/office/powerpoint/2010/main" val="17336469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May 1, 2013</a:t>
            </a:r>
          </a:p>
          <a:p>
            <a:endParaRPr lang="en-US" dirty="0"/>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44</a:t>
            </a:fld>
            <a:endParaRPr lang="en-US"/>
          </a:p>
        </p:txBody>
      </p:sp>
    </p:spTree>
    <p:extLst>
      <p:ext uri="{BB962C8B-B14F-4D97-AF65-F5344CB8AC3E}">
        <p14:creationId xmlns:p14="http://schemas.microsoft.com/office/powerpoint/2010/main" val="14396803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a:noFill/>
          <a:ln/>
        </p:spPr>
        <p:txBody>
          <a:bodyPr/>
          <a:lstStyle/>
          <a:p>
            <a:pPr marL="0" lvl="1" defTabSz="873161" eaLnBrk="1" hangingPunct="1">
              <a:spcBef>
                <a:spcPct val="0"/>
              </a:spcBef>
              <a:defRPr/>
            </a:pPr>
            <a:r>
              <a:rPr lang="en-US" dirty="0"/>
              <a:t>May 1, 2013</a:t>
            </a:r>
          </a:p>
          <a:p>
            <a:pPr marL="0" lvl="1" defTabSz="873161" eaLnBrk="1" hangingPunct="1">
              <a:spcBef>
                <a:spcPct val="0"/>
              </a:spcBef>
              <a:defRPr/>
            </a:pPr>
            <a:endParaRPr lang="en-US" dirty="0"/>
          </a:p>
          <a:p>
            <a:pPr marL="0" lvl="1" eaLnBrk="1" hangingPunct="1">
              <a:spcBef>
                <a:spcPct val="0"/>
              </a:spcBef>
            </a:pPr>
            <a:r>
              <a:rPr lang="en-US" dirty="0" err="1"/>
              <a:t>Bonello</a:t>
            </a:r>
            <a:r>
              <a:rPr lang="en-US" dirty="0"/>
              <a:t> vs. Tal </a:t>
            </a:r>
            <a:r>
              <a:rPr lang="en-US" dirty="0" err="1"/>
              <a:t>Korkos</a:t>
            </a:r>
            <a:r>
              <a:rPr lang="en-US" dirty="0"/>
              <a:t>: a Maltese surname and a family nickname [source: http://www.maltainsideout.com/1531/whats-in-a-name-a-lot-if-its-malta/]</a:t>
            </a:r>
          </a:p>
          <a:p>
            <a:pPr marL="0" lvl="1" eaLnBrk="1" hangingPunct="1">
              <a:spcBef>
                <a:spcPct val="0"/>
              </a:spcBef>
            </a:pPr>
            <a:endParaRPr lang="en-US" dirty="0"/>
          </a:p>
          <a:p>
            <a:pPr marL="0" lvl="1" eaLnBrk="1" hangingPunct="1">
              <a:spcBef>
                <a:spcPct val="0"/>
              </a:spcBef>
            </a:pPr>
            <a:r>
              <a:rPr lang="en-US" dirty="0"/>
              <a:t>Conte vs. </a:t>
            </a:r>
            <a:r>
              <a:rPr lang="en-US" dirty="0" err="1"/>
              <a:t>Tamburra</a:t>
            </a:r>
            <a:r>
              <a:rPr lang="en-US" dirty="0"/>
              <a:t>: an Italian surname and a </a:t>
            </a:r>
            <a:r>
              <a:rPr lang="en-US" dirty="0" err="1"/>
              <a:t>soprannome</a:t>
            </a:r>
            <a:r>
              <a:rPr lang="en-US" dirty="0"/>
              <a:t> [source: http://www.laroccalulett.com/Nicknames.html]</a:t>
            </a:r>
          </a:p>
          <a:p>
            <a:pPr marL="0" lvl="1" eaLnBrk="1" hangingPunct="1">
              <a:spcBef>
                <a:spcPct val="0"/>
              </a:spcBef>
            </a:pPr>
            <a:endParaRPr lang="en-US" dirty="0"/>
          </a:p>
          <a:p>
            <a:pPr marL="0" lvl="1" eaLnBrk="1" hangingPunct="1">
              <a:spcBef>
                <a:spcPct val="0"/>
              </a:spcBef>
            </a:pPr>
            <a:r>
              <a:rPr lang="en-US" dirty="0" err="1"/>
              <a:t>Amirault</a:t>
            </a:r>
            <a:r>
              <a:rPr lang="en-US" dirty="0"/>
              <a:t> vs. Tourangeau: an Acadian surname and a “</a:t>
            </a:r>
            <a:r>
              <a:rPr lang="en-US" dirty="0" err="1"/>
              <a:t>dit</a:t>
            </a:r>
            <a:r>
              <a:rPr lang="en-US" dirty="0"/>
              <a:t>” name  [source: http://www.eogen.com/acadianditnames]. </a:t>
            </a:r>
          </a:p>
          <a:p>
            <a:pPr marL="0" lvl="1" eaLnBrk="1" hangingPunct="1">
              <a:spcBef>
                <a:spcPct val="0"/>
              </a:spcBef>
            </a:pPr>
            <a:endParaRPr lang="en-US" dirty="0"/>
          </a:p>
          <a:p>
            <a:pPr marL="0" marR="0" lvl="1" indent="0" algn="l" defTabSz="914400" rtl="0" eaLnBrk="1" fontAlgn="base" latinLnBrk="0" hangingPunct="1">
              <a:lnSpc>
                <a:spcPct val="100000"/>
              </a:lnSpc>
              <a:spcBef>
                <a:spcPct val="0"/>
              </a:spcBef>
              <a:spcAft>
                <a:spcPct val="0"/>
              </a:spcAft>
              <a:buClrTx/>
              <a:buSzTx/>
              <a:buFontTx/>
              <a:buNone/>
              <a:tabLst/>
              <a:defRPr/>
            </a:pPr>
            <a:r>
              <a:rPr lang="en-US" dirty="0"/>
              <a:t>From “</a:t>
            </a:r>
            <a:r>
              <a:rPr lang="en-US" b="0" dirty="0"/>
              <a:t>What Is a </a:t>
            </a:r>
            <a:r>
              <a:rPr lang="en-US" b="0" dirty="0" err="1"/>
              <a:t>Dit</a:t>
            </a:r>
            <a:r>
              <a:rPr lang="en-US" b="0" dirty="0"/>
              <a:t> Name?” [https://www.thoughtco.com/what-is-a-dit-name-3972358]:  </a:t>
            </a:r>
            <a:r>
              <a:rPr lang="en-US" dirty="0"/>
              <a:t>A </a:t>
            </a:r>
            <a:r>
              <a:rPr lang="en-US" b="1" dirty="0" err="1"/>
              <a:t>dit</a:t>
            </a:r>
            <a:r>
              <a:rPr lang="en-US" b="1" dirty="0"/>
              <a:t> name</a:t>
            </a:r>
            <a:r>
              <a:rPr lang="en-US" dirty="0"/>
              <a:t> is essentially an alias, or alternate name, tacked on to a family name or surname. </a:t>
            </a:r>
            <a:r>
              <a:rPr lang="en-US" i="1" dirty="0" err="1"/>
              <a:t>Dit</a:t>
            </a:r>
            <a:r>
              <a:rPr lang="en-US" dirty="0"/>
              <a:t> (pronounced "dee") is a French form of the word </a:t>
            </a:r>
            <a:r>
              <a:rPr lang="en-US" i="1" dirty="0"/>
              <a:t>dire</a:t>
            </a:r>
            <a:r>
              <a:rPr lang="en-US" dirty="0"/>
              <a:t>, which means "to say," and in the case of </a:t>
            </a:r>
            <a:r>
              <a:rPr lang="en-US" dirty="0" err="1"/>
              <a:t>dit</a:t>
            </a:r>
            <a:r>
              <a:rPr lang="en-US" dirty="0"/>
              <a:t> names is translated loosely as "that is to say,“ or "called." Therefore, the first name is the family's original surname, passed down to them by an ancestor, while the "</a:t>
            </a:r>
            <a:r>
              <a:rPr lang="en-US" dirty="0" err="1"/>
              <a:t>dit</a:t>
            </a:r>
            <a:r>
              <a:rPr lang="en-US" dirty="0"/>
              <a:t>" name is the name the person/family is actually "called" or known as. … A </a:t>
            </a:r>
            <a:r>
              <a:rPr lang="en-US" dirty="0" err="1"/>
              <a:t>dit</a:t>
            </a:r>
            <a:r>
              <a:rPr lang="en-US" dirty="0"/>
              <a:t> name can be legally used to replace the family's original surname. Sometimes the two surnames may be linked as one family name, or you may find families who use the two surnames interchangeably. Thus, you may find an individual's name recorded with a </a:t>
            </a:r>
            <a:r>
              <a:rPr lang="en-US" dirty="0" err="1"/>
              <a:t>dit</a:t>
            </a:r>
            <a:r>
              <a:rPr lang="en-US" dirty="0"/>
              <a:t> name, or under either just the original surname or just the </a:t>
            </a:r>
            <a:r>
              <a:rPr lang="en-US" dirty="0" err="1"/>
              <a:t>dit</a:t>
            </a:r>
            <a:r>
              <a:rPr lang="en-US" dirty="0"/>
              <a:t> name. </a:t>
            </a:r>
            <a:r>
              <a:rPr lang="en-US" dirty="0" err="1"/>
              <a:t>Dit</a:t>
            </a:r>
            <a:r>
              <a:rPr lang="en-US" dirty="0"/>
              <a:t> names may also be found reversed with the original surname, or as hyphenated surnames.</a:t>
            </a:r>
          </a:p>
        </p:txBody>
      </p:sp>
      <p:sp>
        <p:nvSpPr>
          <p:cNvPr id="83971" name="Slide Number Placeholder 3"/>
          <p:cNvSpPr>
            <a:spLocks noGrp="1"/>
          </p:cNvSpPr>
          <p:nvPr>
            <p:ph type="sldNum" sz="quarter" idx="5"/>
          </p:nvPr>
        </p:nvSpPr>
        <p:spPr>
          <a:noFill/>
        </p:spPr>
        <p:txBody>
          <a:bodyPr/>
          <a:lstStyle/>
          <a:p>
            <a:fld id="{EE0BB86A-18EA-4AE1-BEE7-C230615FF88C}" type="slidenum">
              <a:rPr lang="en-US" smtClean="0"/>
              <a:pPr/>
              <a:t>45</a:t>
            </a:fld>
            <a:endParaRPr lang="en-US"/>
          </a:p>
        </p:txBody>
      </p:sp>
    </p:spTree>
    <p:extLst>
      <p:ext uri="{BB962C8B-B14F-4D97-AF65-F5344CB8AC3E}">
        <p14:creationId xmlns:p14="http://schemas.microsoft.com/office/powerpoint/2010/main" val="3180446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a:noFill/>
          <a:ln/>
        </p:spPr>
        <p:txBody>
          <a:bodyPr/>
          <a:lstStyle/>
          <a:p>
            <a:pPr marL="0" lvl="1" defTabSz="873161" eaLnBrk="1" hangingPunct="1">
              <a:spcBef>
                <a:spcPct val="0"/>
              </a:spcBef>
              <a:defRPr/>
            </a:pPr>
            <a:r>
              <a:rPr lang="en-US" dirty="0"/>
              <a:t>March 3, 2020: updated notes</a:t>
            </a:r>
          </a:p>
          <a:p>
            <a:pPr marL="0" lvl="1" defTabSz="873161" eaLnBrk="1" hangingPunct="1">
              <a:spcBef>
                <a:spcPct val="0"/>
              </a:spcBef>
              <a:defRPr/>
            </a:pPr>
            <a:endParaRPr lang="en-US" dirty="0"/>
          </a:p>
          <a:p>
            <a:pPr marL="0" lvl="1" eaLnBrk="1" hangingPunct="1">
              <a:spcBef>
                <a:spcPct val="0"/>
              </a:spcBef>
            </a:pPr>
            <a:r>
              <a:rPr lang="en-US" dirty="0"/>
              <a:t>Because of anti-German sentiment the Battenberg family changed its name to Mountbatten on 14 July 1917. [Source: http://en.wikipedia.org/wiki/Mountbatten]</a:t>
            </a:r>
          </a:p>
          <a:p>
            <a:pPr marL="0" lvl="1" eaLnBrk="1" hangingPunct="1">
              <a:spcBef>
                <a:spcPct val="0"/>
              </a:spcBef>
            </a:pPr>
            <a:endParaRPr lang="en-US" dirty="0"/>
          </a:p>
          <a:p>
            <a:pPr marL="0" lvl="1" eaLnBrk="1" hangingPunct="1">
              <a:spcBef>
                <a:spcPct val="0"/>
              </a:spcBef>
            </a:pPr>
            <a:r>
              <a:rPr lang="en-US" dirty="0"/>
              <a:t>Another example: The </a:t>
            </a:r>
            <a:r>
              <a:rPr lang="en-US" b="1" dirty="0"/>
              <a:t>House of Windsor</a:t>
            </a:r>
            <a:r>
              <a:rPr lang="en-US" dirty="0"/>
              <a:t> is the royal house of the United Kingdom and the other Commonwealth realms. It was founded by King George V by royal proclamation on 17 July 1917, when he changed the name of his family from the German Saxe-Coburg and Gotha (a branch of the House of </a:t>
            </a:r>
            <a:r>
              <a:rPr lang="en-US" dirty="0" err="1"/>
              <a:t>Wettin</a:t>
            </a:r>
            <a:r>
              <a:rPr lang="en-US" dirty="0"/>
              <a:t>) to the English </a:t>
            </a:r>
            <a:r>
              <a:rPr lang="en-US" i="1" dirty="0"/>
              <a:t>Windsor</a:t>
            </a:r>
            <a:r>
              <a:rPr lang="en-US" dirty="0"/>
              <a:t>, due to the anti-German sentiment in the British Empire during World War I. [Source: http://en.wikipedia.org/wiki/House_of_Windsor]</a:t>
            </a:r>
          </a:p>
          <a:p>
            <a:pPr marL="0" lvl="1" eaLnBrk="1" hangingPunct="1">
              <a:spcBef>
                <a:spcPct val="0"/>
              </a:spcBef>
            </a:pPr>
            <a:endParaRPr lang="en-US" dirty="0"/>
          </a:p>
          <a:p>
            <a:pPr marL="0" lvl="1" eaLnBrk="1" hangingPunct="1">
              <a:spcBef>
                <a:spcPct val="0"/>
              </a:spcBef>
            </a:pPr>
            <a:r>
              <a:rPr lang="en-US" i="1" dirty="0"/>
              <a:t>Note</a:t>
            </a:r>
            <a:r>
              <a:rPr lang="en-US" dirty="0"/>
              <a:t>: the MARC coding for earlier/later family name will be simple see also references (see slide 94).</a:t>
            </a:r>
          </a:p>
          <a:p>
            <a:pPr marL="0" lvl="1" eaLnBrk="1" hangingPunct="1">
              <a:spcBef>
                <a:spcPct val="0"/>
              </a:spcBef>
            </a:pPr>
            <a:endParaRPr lang="en-US" dirty="0"/>
          </a:p>
        </p:txBody>
      </p:sp>
      <p:sp>
        <p:nvSpPr>
          <p:cNvPr id="86019" name="Slide Number Placeholder 3"/>
          <p:cNvSpPr>
            <a:spLocks noGrp="1"/>
          </p:cNvSpPr>
          <p:nvPr>
            <p:ph type="sldNum" sz="quarter" idx="5"/>
          </p:nvPr>
        </p:nvSpPr>
        <p:spPr>
          <a:noFill/>
        </p:spPr>
        <p:txBody>
          <a:bodyPr/>
          <a:lstStyle/>
          <a:p>
            <a:fld id="{5DE44930-CBDA-491D-B7B0-F1FD40629904}" type="slidenum">
              <a:rPr lang="en-US" smtClean="0"/>
              <a:pPr/>
              <a:t>46</a:t>
            </a:fld>
            <a:endParaRPr lang="en-US"/>
          </a:p>
        </p:txBody>
      </p:sp>
    </p:spTree>
    <p:extLst>
      <p:ext uri="{BB962C8B-B14F-4D97-AF65-F5344CB8AC3E}">
        <p14:creationId xmlns:p14="http://schemas.microsoft.com/office/powerpoint/2010/main" val="31564721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a:noFill/>
          <a:ln/>
        </p:spPr>
        <p:txBody>
          <a:bodyPr/>
          <a:lstStyle/>
          <a:p>
            <a:pPr marL="0" lvl="1" defTabSz="873161" eaLnBrk="1" hangingPunct="1">
              <a:spcBef>
                <a:spcPct val="0"/>
              </a:spcBef>
              <a:defRPr/>
            </a:pPr>
            <a:r>
              <a:rPr lang="en-US" dirty="0"/>
              <a:t>May 1, 2013</a:t>
            </a:r>
          </a:p>
          <a:p>
            <a:pPr marL="0" lvl="1" eaLnBrk="1" hangingPunct="1">
              <a:spcBef>
                <a:spcPct val="0"/>
              </a:spcBef>
            </a:pPr>
            <a:endParaRPr lang="en-US" dirty="0"/>
          </a:p>
        </p:txBody>
      </p:sp>
      <p:sp>
        <p:nvSpPr>
          <p:cNvPr id="88067" name="Slide Number Placeholder 3"/>
          <p:cNvSpPr>
            <a:spLocks noGrp="1"/>
          </p:cNvSpPr>
          <p:nvPr>
            <p:ph type="sldNum" sz="quarter" idx="5"/>
          </p:nvPr>
        </p:nvSpPr>
        <p:spPr>
          <a:noFill/>
        </p:spPr>
        <p:txBody>
          <a:bodyPr/>
          <a:lstStyle/>
          <a:p>
            <a:fld id="{9A307929-D27B-4B73-BAA1-12298BB2B60E}" type="slidenum">
              <a:rPr lang="en-US" smtClean="0"/>
              <a:pPr/>
              <a:t>47</a:t>
            </a:fld>
            <a:endParaRPr lang="en-US"/>
          </a:p>
        </p:txBody>
      </p:sp>
    </p:spTree>
    <p:extLst>
      <p:ext uri="{BB962C8B-B14F-4D97-AF65-F5344CB8AC3E}">
        <p14:creationId xmlns:p14="http://schemas.microsoft.com/office/powerpoint/2010/main" val="289072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a:noFill/>
          <a:ln/>
        </p:spPr>
        <p:txBody>
          <a:bodyPr/>
          <a:lstStyle/>
          <a:p>
            <a:pPr defTabSz="873161" eaLnBrk="1" hangingPunct="1">
              <a:spcBef>
                <a:spcPct val="0"/>
              </a:spcBef>
              <a:defRPr/>
            </a:pPr>
            <a:r>
              <a:rPr lang="en-US"/>
              <a:t>December 15, 2016</a:t>
            </a:r>
          </a:p>
          <a:p>
            <a:pPr defTabSz="873161" eaLnBrk="1" hangingPunct="1">
              <a:spcBef>
                <a:spcPct val="0"/>
              </a:spcBef>
              <a:defRPr/>
            </a:pPr>
            <a:endParaRPr lang="en-US" dirty="0"/>
          </a:p>
          <a:p>
            <a:pPr eaLnBrk="1" hangingPunct="1">
              <a:spcBef>
                <a:spcPct val="0"/>
              </a:spcBef>
            </a:pPr>
            <a:r>
              <a:rPr lang="en-US" dirty="0"/>
              <a:t>Note: Subfield $a is implied in the OCLC display if it is the first subfield.</a:t>
            </a:r>
          </a:p>
        </p:txBody>
      </p:sp>
      <p:sp>
        <p:nvSpPr>
          <p:cNvPr id="90115" name="Slide Number Placeholder 3"/>
          <p:cNvSpPr>
            <a:spLocks noGrp="1"/>
          </p:cNvSpPr>
          <p:nvPr>
            <p:ph type="sldNum" sz="quarter" idx="5"/>
          </p:nvPr>
        </p:nvSpPr>
        <p:spPr>
          <a:noFill/>
        </p:spPr>
        <p:txBody>
          <a:bodyPr/>
          <a:lstStyle/>
          <a:p>
            <a:fld id="{7BC79D1A-DF9C-487C-A44C-61D453BCDB70}" type="slidenum">
              <a:rPr lang="en-US" smtClean="0"/>
              <a:pPr/>
              <a:t>48</a:t>
            </a:fld>
            <a:endParaRPr lang="en-US"/>
          </a:p>
        </p:txBody>
      </p:sp>
    </p:spTree>
    <p:extLst>
      <p:ext uri="{BB962C8B-B14F-4D97-AF65-F5344CB8AC3E}">
        <p14:creationId xmlns:p14="http://schemas.microsoft.com/office/powerpoint/2010/main" val="33774814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Since this is a new concept to most, carefully read the definition.</a:t>
            </a:r>
          </a:p>
          <a:p>
            <a:pPr eaLnBrk="1" hangingPunct="1">
              <a:spcBef>
                <a:spcPct val="0"/>
              </a:spcBef>
            </a:pPr>
            <a:endParaRPr lang="en-US" dirty="0"/>
          </a:p>
          <a:p>
            <a:pPr eaLnBrk="1" hangingPunct="1">
              <a:spcBef>
                <a:spcPct val="0"/>
              </a:spcBef>
            </a:pPr>
            <a:r>
              <a:rPr lang="en-US" dirty="0"/>
              <a:t>In case anyone asks, “sept” is a division of a Scottish or Irish clan.</a:t>
            </a:r>
          </a:p>
        </p:txBody>
      </p:sp>
      <p:sp>
        <p:nvSpPr>
          <p:cNvPr id="92163" name="Slide Number Placeholder 3"/>
          <p:cNvSpPr>
            <a:spLocks noGrp="1"/>
          </p:cNvSpPr>
          <p:nvPr>
            <p:ph type="sldNum" sz="quarter" idx="5"/>
          </p:nvPr>
        </p:nvSpPr>
        <p:spPr>
          <a:noFill/>
        </p:spPr>
        <p:txBody>
          <a:bodyPr/>
          <a:lstStyle/>
          <a:p>
            <a:fld id="{6CFF8CFE-B79F-49E6-844D-1DD3EDD1DA1F}" type="slidenum">
              <a:rPr lang="en-US" smtClean="0"/>
              <a:pPr/>
              <a:t>49</a:t>
            </a:fld>
            <a:endParaRPr lang="en-US"/>
          </a:p>
        </p:txBody>
      </p:sp>
    </p:spTree>
    <p:extLst>
      <p:ext uri="{BB962C8B-B14F-4D97-AF65-F5344CB8AC3E}">
        <p14:creationId xmlns:p14="http://schemas.microsoft.com/office/powerpoint/2010/main" val="2307253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defTabSz="873161" eaLnBrk="1" hangingPunct="1">
              <a:spcBef>
                <a:spcPct val="0"/>
              </a:spcBef>
              <a:defRPr/>
            </a:pPr>
            <a:r>
              <a:rPr lang="en-US" dirty="0"/>
              <a:t>October 4, 2024: changed $2 coding in first example to </a:t>
            </a:r>
            <a:r>
              <a:rPr lang="en-US" dirty="0" err="1"/>
              <a:t>lcsh</a:t>
            </a:r>
            <a:r>
              <a:rPr lang="en-US" dirty="0"/>
              <a:t> because the LCDGT term was changed from Families to Family members, which is no longer appropriate to use as a type of family</a:t>
            </a:r>
          </a:p>
          <a:p>
            <a:pPr defTabSz="873161" eaLnBrk="1" hangingPunct="1">
              <a:spcBef>
                <a:spcPct val="0"/>
              </a:spcBef>
              <a:defRPr/>
            </a:pPr>
            <a:r>
              <a:rPr lang="en-US" dirty="0"/>
              <a:t>March 1, 2020: added two more examples</a:t>
            </a:r>
          </a:p>
          <a:p>
            <a:pPr defTabSz="873161" eaLnBrk="1" hangingPunct="1">
              <a:spcBef>
                <a:spcPct val="0"/>
              </a:spcBef>
              <a:defRPr/>
            </a:pPr>
            <a:r>
              <a:rPr lang="en-US" dirty="0"/>
              <a:t>February</a:t>
            </a:r>
            <a:r>
              <a:rPr lang="en-US" baseline="0" dirty="0"/>
              <a:t> 5, 2019: changed to $2 </a:t>
            </a:r>
            <a:r>
              <a:rPr lang="en-US" baseline="0" dirty="0" err="1"/>
              <a:t>lcdgt</a:t>
            </a:r>
            <a:r>
              <a:rPr lang="en-US" baseline="0" dirty="0"/>
              <a:t> to encourage usage of LCDGT</a:t>
            </a:r>
          </a:p>
          <a:p>
            <a:pPr defTabSz="873161" eaLnBrk="1" hangingPunct="1">
              <a:spcBef>
                <a:spcPct val="0"/>
              </a:spcBef>
              <a:defRPr/>
            </a:pPr>
            <a:endParaRPr lang="en-US" dirty="0"/>
          </a:p>
          <a:p>
            <a:pPr eaLnBrk="1" hangingPunct="1">
              <a:spcBef>
                <a:spcPct val="0"/>
              </a:spcBef>
            </a:pPr>
            <a:r>
              <a:rPr lang="en-US" dirty="0"/>
              <a:t>The Type of Family element should be recorded in a 376 field and is a required part of the authorized access point. Other elements </a:t>
            </a:r>
            <a:r>
              <a:rPr lang="en-US" i="1" dirty="0"/>
              <a:t>may</a:t>
            </a:r>
            <a:r>
              <a:rPr lang="en-US" dirty="0"/>
              <a:t> be included at the discretion of the cataloger. At least enough elements must be included to distinguish the family from others with the same name and type of family, but the choice of the distinguishing elements is up to the cataloger’s judgment.</a:t>
            </a:r>
          </a:p>
          <a:p>
            <a:pPr eaLnBrk="1" hangingPunct="1">
              <a:spcBef>
                <a:spcPct val="0"/>
              </a:spcBef>
            </a:pPr>
            <a:endParaRPr lang="en-US" dirty="0"/>
          </a:p>
          <a:p>
            <a:pPr eaLnBrk="1" hangingPunct="1">
              <a:spcBef>
                <a:spcPct val="0"/>
              </a:spcBef>
            </a:pPr>
            <a:r>
              <a:rPr lang="en-US" dirty="0"/>
              <a:t>In case anyone asks about $2 code “</a:t>
            </a:r>
            <a:r>
              <a:rPr lang="en-US" dirty="0" err="1"/>
              <a:t>afset</a:t>
            </a:r>
            <a:r>
              <a:rPr lang="en-US" dirty="0"/>
              <a:t>”, it is for the American </a:t>
            </a:r>
            <a:r>
              <a:rPr lang="en-US" dirty="0" err="1"/>
              <a:t>Folkore</a:t>
            </a:r>
            <a:r>
              <a:rPr lang="en-US" dirty="0"/>
              <a:t> Society Ethnographic Thesaurus, a controlled vocabulary hosted by LC’s Linked Data Service.</a:t>
            </a:r>
          </a:p>
        </p:txBody>
      </p:sp>
      <p:sp>
        <p:nvSpPr>
          <p:cNvPr id="94211" name="Slide Number Placeholder 3"/>
          <p:cNvSpPr>
            <a:spLocks noGrp="1"/>
          </p:cNvSpPr>
          <p:nvPr>
            <p:ph type="sldNum" sz="quarter" idx="5"/>
          </p:nvPr>
        </p:nvSpPr>
        <p:spPr>
          <a:noFill/>
        </p:spPr>
        <p:txBody>
          <a:bodyPr/>
          <a:lstStyle/>
          <a:p>
            <a:fld id="{FC37C4C1-F19C-4590-844C-9861016033C2}" type="slidenum">
              <a:rPr lang="en-US" smtClean="0"/>
              <a:pPr/>
              <a:t>50</a:t>
            </a:fld>
            <a:endParaRPr lang="en-US"/>
          </a:p>
        </p:txBody>
      </p:sp>
    </p:spTree>
    <p:extLst>
      <p:ext uri="{BB962C8B-B14F-4D97-AF65-F5344CB8AC3E}">
        <p14:creationId xmlns:p14="http://schemas.microsoft.com/office/powerpoint/2010/main" val="41365404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a:noFill/>
          <a:ln/>
        </p:spPr>
        <p:txBody>
          <a:bodyPr/>
          <a:lstStyle/>
          <a:p>
            <a:pPr defTabSz="873161" eaLnBrk="1" hangingPunct="1">
              <a:spcBef>
                <a:spcPct val="0"/>
              </a:spcBef>
              <a:defRPr/>
            </a:pPr>
            <a:r>
              <a:rPr lang="en-US" dirty="0"/>
              <a:t>February</a:t>
            </a:r>
            <a:r>
              <a:rPr lang="en-US" baseline="0" dirty="0"/>
              <a:t> 5, 2019: changed to $2 </a:t>
            </a:r>
            <a:r>
              <a:rPr lang="en-US" baseline="0" dirty="0" err="1"/>
              <a:t>lcdgt</a:t>
            </a:r>
            <a:r>
              <a:rPr lang="en-US" baseline="0" dirty="0"/>
              <a:t> to encourage usage of LCDGT</a:t>
            </a:r>
          </a:p>
          <a:p>
            <a:pPr eaLnBrk="1" hangingPunct="1">
              <a:spcBef>
                <a:spcPct val="0"/>
              </a:spcBef>
            </a:pPr>
            <a:endParaRPr lang="en-US" dirty="0"/>
          </a:p>
          <a:p>
            <a:pPr eaLnBrk="1" hangingPunct="1">
              <a:spcBef>
                <a:spcPct val="0"/>
              </a:spcBef>
            </a:pPr>
            <a:r>
              <a:rPr lang="en-US" dirty="0"/>
              <a:t>They should record in each worksheet or work form:</a:t>
            </a:r>
          </a:p>
          <a:p>
            <a:pPr eaLnBrk="1" hangingPunct="1">
              <a:spcBef>
                <a:spcPct val="0"/>
              </a:spcBef>
            </a:pPr>
            <a:endParaRPr lang="en-US" dirty="0"/>
          </a:p>
          <a:p>
            <a:pPr eaLnBrk="1" hangingPunct="1">
              <a:spcBef>
                <a:spcPct val="0"/>
              </a:spcBef>
            </a:pPr>
            <a:r>
              <a:rPr lang="en-US" dirty="0"/>
              <a:t>376        Families</a:t>
            </a:r>
            <a:r>
              <a:rPr lang="en-US" baseline="0" dirty="0"/>
              <a:t> $2 </a:t>
            </a:r>
            <a:r>
              <a:rPr lang="en-US" baseline="0" dirty="0" err="1"/>
              <a:t>lcdgt</a:t>
            </a:r>
            <a:endParaRPr lang="en-US" dirty="0"/>
          </a:p>
          <a:p>
            <a:pPr eaLnBrk="1" hangingPunct="1">
              <a:spcBef>
                <a:spcPct val="0"/>
              </a:spcBef>
            </a:pPr>
            <a:endParaRPr lang="en-US" dirty="0"/>
          </a:p>
        </p:txBody>
      </p:sp>
      <p:sp>
        <p:nvSpPr>
          <p:cNvPr id="96259" name="Slide Number Placeholder 3"/>
          <p:cNvSpPr>
            <a:spLocks noGrp="1"/>
          </p:cNvSpPr>
          <p:nvPr>
            <p:ph type="sldNum" sz="quarter" idx="5"/>
          </p:nvPr>
        </p:nvSpPr>
        <p:spPr>
          <a:noFill/>
        </p:spPr>
        <p:txBody>
          <a:bodyPr/>
          <a:lstStyle/>
          <a:p>
            <a:fld id="{31FE8A67-E966-40AE-B540-034321AF8096}" type="slidenum">
              <a:rPr lang="en-US" smtClean="0"/>
              <a:pPr/>
              <a:t>51</a:t>
            </a:fld>
            <a:endParaRPr lang="en-US"/>
          </a:p>
        </p:txBody>
      </p:sp>
    </p:spTree>
    <p:extLst>
      <p:ext uri="{BB962C8B-B14F-4D97-AF65-F5344CB8AC3E}">
        <p14:creationId xmlns:p14="http://schemas.microsoft.com/office/powerpoint/2010/main" val="4130881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eaLnBrk="1" hangingPunct="1">
              <a:spcBef>
                <a:spcPct val="0"/>
              </a:spcBef>
              <a:defRPr/>
            </a:pPr>
            <a:r>
              <a:rPr lang="en-US" dirty="0"/>
              <a:t>October 4, 2024: changed $2 to </a:t>
            </a:r>
            <a:r>
              <a:rPr lang="en-US" dirty="0" err="1"/>
              <a:t>lcsh</a:t>
            </a:r>
            <a:r>
              <a:rPr lang="en-US" dirty="0"/>
              <a:t> because Families is no longer a valid heading in LCDGT (changed in 2024 to Family members)</a:t>
            </a:r>
          </a:p>
          <a:p>
            <a:pPr defTabSz="873161" eaLnBrk="1" hangingPunct="1">
              <a:spcBef>
                <a:spcPct val="0"/>
              </a:spcBef>
              <a:defRPr/>
            </a:pPr>
            <a:r>
              <a:rPr lang="en-US" dirty="0"/>
              <a:t>February 5,</a:t>
            </a:r>
            <a:r>
              <a:rPr lang="en-US" baseline="0" dirty="0"/>
              <a:t> 2019: changed to $2 </a:t>
            </a:r>
            <a:r>
              <a:rPr lang="en-US" baseline="0" dirty="0" err="1"/>
              <a:t>lcdgt</a:t>
            </a:r>
            <a:r>
              <a:rPr lang="en-US" baseline="0" dirty="0"/>
              <a:t> to encourage usage of LCDG.</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52</a:t>
            </a:fld>
            <a:endParaRPr lang="en-US"/>
          </a:p>
        </p:txBody>
      </p:sp>
    </p:spTree>
    <p:extLst>
      <p:ext uri="{BB962C8B-B14F-4D97-AF65-F5344CB8AC3E}">
        <p14:creationId xmlns:p14="http://schemas.microsoft.com/office/powerpoint/2010/main" val="607202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eaLnBrk="1" hangingPunct="1">
              <a:spcBef>
                <a:spcPct val="0"/>
              </a:spcBef>
              <a:defRPr/>
            </a:pPr>
            <a:r>
              <a:rPr lang="en-US" dirty="0"/>
              <a:t>February</a:t>
            </a:r>
            <a:r>
              <a:rPr lang="en-US" baseline="0" dirty="0"/>
              <a:t> 5, 2019: changed to $2 </a:t>
            </a:r>
            <a:r>
              <a:rPr lang="en-US" baseline="0" dirty="0" err="1"/>
              <a:t>lcdgt</a:t>
            </a:r>
            <a:r>
              <a:rPr lang="en-US" baseline="0" dirty="0"/>
              <a:t> to encourage usage of LCDGT</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53</a:t>
            </a:fld>
            <a:endParaRPr lang="en-US"/>
          </a:p>
        </p:txBody>
      </p:sp>
    </p:spTree>
    <p:extLst>
      <p:ext uri="{BB962C8B-B14F-4D97-AF65-F5344CB8AC3E}">
        <p14:creationId xmlns:p14="http://schemas.microsoft.com/office/powerpoint/2010/main" val="16525030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February</a:t>
            </a:r>
            <a:r>
              <a:rPr lang="en-US" baseline="0" dirty="0"/>
              <a:t> 5, 2019: changed to $2 </a:t>
            </a:r>
            <a:r>
              <a:rPr lang="en-US" baseline="0" dirty="0" err="1"/>
              <a:t>lcdgt</a:t>
            </a:r>
            <a:r>
              <a:rPr lang="en-US" baseline="0" dirty="0"/>
              <a:t> to encourage usage of LCDGT</a:t>
            </a:r>
          </a:p>
          <a:p>
            <a:pPr defTabSz="873161">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54</a:t>
            </a:fld>
            <a:endParaRPr lang="en-US"/>
          </a:p>
        </p:txBody>
      </p:sp>
    </p:spTree>
    <p:extLst>
      <p:ext uri="{BB962C8B-B14F-4D97-AF65-F5344CB8AC3E}">
        <p14:creationId xmlns:p14="http://schemas.microsoft.com/office/powerpoint/2010/main" val="13370403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a:noFill/>
          <a:ln/>
        </p:spPr>
        <p:txBody>
          <a:bodyPr/>
          <a:lstStyle/>
          <a:p>
            <a:pPr defTabSz="873161" eaLnBrk="1" hangingPunct="1">
              <a:spcBef>
                <a:spcPct val="0"/>
              </a:spcBef>
              <a:defRPr/>
            </a:pPr>
            <a:r>
              <a:rPr lang="en-US" dirty="0"/>
              <a:t>October 4, 2024: added last bullet in slide</a:t>
            </a:r>
          </a:p>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Note the dates do not necessarily need to be precise--for example, with a dynasty, especially one far back in history, dates might be approximate, such as a century or range of centuries.</a:t>
            </a:r>
          </a:p>
        </p:txBody>
      </p:sp>
      <p:sp>
        <p:nvSpPr>
          <p:cNvPr id="98307" name="Slide Number Placeholder 3"/>
          <p:cNvSpPr>
            <a:spLocks noGrp="1"/>
          </p:cNvSpPr>
          <p:nvPr>
            <p:ph type="sldNum" sz="quarter" idx="5"/>
          </p:nvPr>
        </p:nvSpPr>
        <p:spPr>
          <a:noFill/>
        </p:spPr>
        <p:txBody>
          <a:bodyPr/>
          <a:lstStyle/>
          <a:p>
            <a:fld id="{C721AFFE-B3D5-4B93-B852-C0C8059C1958}" type="slidenum">
              <a:rPr lang="en-US" smtClean="0"/>
              <a:pPr/>
              <a:t>55</a:t>
            </a:fld>
            <a:endParaRPr lang="en-US"/>
          </a:p>
        </p:txBody>
      </p:sp>
    </p:spTree>
    <p:extLst>
      <p:ext uri="{BB962C8B-B14F-4D97-AF65-F5344CB8AC3E}">
        <p14:creationId xmlns:p14="http://schemas.microsoft.com/office/powerpoint/2010/main" val="16761082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a:noFill/>
          <a:ln/>
        </p:spPr>
        <p:txBody>
          <a:bodyPr/>
          <a:lstStyle/>
          <a:p>
            <a:pPr eaLnBrk="1" hangingPunct="1">
              <a:spcBef>
                <a:spcPct val="0"/>
              </a:spcBef>
            </a:pPr>
            <a:r>
              <a:rPr lang="en-US" dirty="0"/>
              <a:t>November 24, 2015</a:t>
            </a:r>
          </a:p>
        </p:txBody>
      </p:sp>
      <p:sp>
        <p:nvSpPr>
          <p:cNvPr id="100355" name="Slide Number Placeholder 3"/>
          <p:cNvSpPr>
            <a:spLocks noGrp="1"/>
          </p:cNvSpPr>
          <p:nvPr>
            <p:ph type="sldNum" sz="quarter" idx="5"/>
          </p:nvPr>
        </p:nvSpPr>
        <p:spPr>
          <a:noFill/>
        </p:spPr>
        <p:txBody>
          <a:bodyPr/>
          <a:lstStyle/>
          <a:p>
            <a:fld id="{4491112B-E8F9-4F07-B1F2-AC032D390F42}" type="slidenum">
              <a:rPr lang="en-US" smtClean="0"/>
              <a:pPr/>
              <a:t>56</a:t>
            </a:fld>
            <a:endParaRPr lang="en-US"/>
          </a:p>
        </p:txBody>
      </p:sp>
    </p:spTree>
    <p:extLst>
      <p:ext uri="{BB962C8B-B14F-4D97-AF65-F5344CB8AC3E}">
        <p14:creationId xmlns:p14="http://schemas.microsoft.com/office/powerpoint/2010/main" val="18247801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a:noFill/>
          <a:ln/>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eaLnBrk="1" hangingPunct="1">
              <a:spcBef>
                <a:spcPct val="0"/>
              </a:spcBef>
              <a:defRPr/>
            </a:pPr>
            <a:r>
              <a:rPr lang="en-US" dirty="0"/>
              <a:t>February 5,</a:t>
            </a:r>
            <a:r>
              <a:rPr lang="en-US" baseline="0" dirty="0"/>
              <a:t> 2019: changed to $2 </a:t>
            </a:r>
            <a:r>
              <a:rPr lang="en-US" baseline="0" dirty="0" err="1"/>
              <a:t>lcdgt</a:t>
            </a:r>
            <a:r>
              <a:rPr lang="en-US" baseline="0" dirty="0"/>
              <a:t> to encourage usage of LCDGT</a:t>
            </a:r>
          </a:p>
          <a:p>
            <a:pPr defTabSz="873161" eaLnBrk="1" hangingPunct="1">
              <a:spcBef>
                <a:spcPct val="0"/>
              </a:spcBef>
              <a:defRPr/>
            </a:pPr>
            <a:endParaRPr lang="en-US" dirty="0"/>
          </a:p>
          <a:p>
            <a:pPr eaLnBrk="1" hangingPunct="1">
              <a:spcBef>
                <a:spcPct val="0"/>
              </a:spcBef>
            </a:pPr>
            <a:r>
              <a:rPr lang="en-US" dirty="0"/>
              <a:t>This information should already be recorded in the participants’ 670 fields.</a:t>
            </a:r>
          </a:p>
          <a:p>
            <a:pPr eaLnBrk="1" hangingPunct="1">
              <a:spcBef>
                <a:spcPct val="0"/>
              </a:spcBef>
            </a:pPr>
            <a:endParaRPr lang="en-US" dirty="0"/>
          </a:p>
          <a:p>
            <a:pPr eaLnBrk="1" hangingPunct="1">
              <a:spcBef>
                <a:spcPct val="0"/>
              </a:spcBef>
            </a:pPr>
            <a:r>
              <a:rPr lang="en-US" dirty="0"/>
              <a:t>046      $s 1795 [or you might choose 1818, when they arrived in Kentucky] $2 </a:t>
            </a:r>
            <a:r>
              <a:rPr lang="en-US" dirty="0" err="1"/>
              <a:t>edtf</a:t>
            </a:r>
            <a:endParaRPr lang="en-US" dirty="0"/>
          </a:p>
          <a:p>
            <a:pPr eaLnBrk="1" hangingPunct="1">
              <a:spcBef>
                <a:spcPct val="0"/>
              </a:spcBef>
            </a:pPr>
            <a:r>
              <a:rPr lang="en-US" dirty="0"/>
              <a:t>100 3_  Cunningham …</a:t>
            </a:r>
          </a:p>
          <a:p>
            <a:pPr eaLnBrk="1" hangingPunct="1">
              <a:spcBef>
                <a:spcPct val="0"/>
              </a:spcBef>
            </a:pPr>
            <a:r>
              <a:rPr lang="en-US" dirty="0"/>
              <a:t>376      Families $2 </a:t>
            </a:r>
            <a:r>
              <a:rPr lang="en-US" dirty="0" err="1"/>
              <a:t>lcsh</a:t>
            </a:r>
            <a:endParaRPr lang="en-US" dirty="0"/>
          </a:p>
          <a:p>
            <a:pPr eaLnBrk="1" hangingPunct="1">
              <a:spcBef>
                <a:spcPct val="0"/>
              </a:spcBef>
            </a:pPr>
            <a:endParaRPr lang="en-US" dirty="0"/>
          </a:p>
          <a:p>
            <a:pPr eaLnBrk="1" hangingPunct="1">
              <a:spcBef>
                <a:spcPct val="0"/>
              </a:spcBef>
            </a:pPr>
            <a:r>
              <a:rPr lang="en-US" dirty="0"/>
              <a:t>046      $s 1912-11-30 [or 1913-04-30] $2 </a:t>
            </a:r>
            <a:r>
              <a:rPr lang="en-US" dirty="0" err="1"/>
              <a:t>edtf</a:t>
            </a:r>
            <a:endParaRPr lang="en-US" dirty="0"/>
          </a:p>
          <a:p>
            <a:pPr eaLnBrk="1" hangingPunct="1">
              <a:spcBef>
                <a:spcPct val="0"/>
              </a:spcBef>
            </a:pPr>
            <a:r>
              <a:rPr lang="en-US" dirty="0"/>
              <a:t>100 3_  </a:t>
            </a:r>
            <a:r>
              <a:rPr lang="en-US" dirty="0" err="1"/>
              <a:t>Coniglio</a:t>
            </a:r>
            <a:r>
              <a:rPr lang="en-US" dirty="0"/>
              <a:t> …</a:t>
            </a:r>
          </a:p>
          <a:p>
            <a:pPr eaLnBrk="1" hangingPunct="1">
              <a:spcBef>
                <a:spcPct val="0"/>
              </a:spcBef>
            </a:pPr>
            <a:r>
              <a:rPr lang="en-US" dirty="0"/>
              <a:t>376      Families</a:t>
            </a:r>
            <a:r>
              <a:rPr lang="en-US" baseline="0" dirty="0"/>
              <a:t> $2 </a:t>
            </a:r>
            <a:r>
              <a:rPr lang="en-US" baseline="0" dirty="0" err="1"/>
              <a:t>lcsh</a:t>
            </a:r>
            <a:endParaRPr lang="en-US" dirty="0"/>
          </a:p>
          <a:p>
            <a:pPr eaLnBrk="1" hangingPunct="1">
              <a:spcBef>
                <a:spcPct val="0"/>
              </a:spcBef>
            </a:pPr>
            <a:endParaRPr lang="en-US" dirty="0"/>
          </a:p>
          <a:p>
            <a:pPr eaLnBrk="1" hangingPunct="1">
              <a:spcBef>
                <a:spcPct val="0"/>
              </a:spcBef>
            </a:pPr>
            <a:r>
              <a:rPr lang="en-US" dirty="0"/>
              <a:t>046       $s 1638 $2 </a:t>
            </a:r>
            <a:r>
              <a:rPr lang="en-US" dirty="0" err="1"/>
              <a:t>edtf</a:t>
            </a:r>
            <a:endParaRPr lang="en-US" dirty="0"/>
          </a:p>
          <a:p>
            <a:pPr eaLnBrk="1" hangingPunct="1">
              <a:spcBef>
                <a:spcPct val="0"/>
              </a:spcBef>
            </a:pPr>
            <a:r>
              <a:rPr lang="en-US" dirty="0"/>
              <a:t>100 3_  </a:t>
            </a:r>
            <a:r>
              <a:rPr lang="en-US" dirty="0" err="1"/>
              <a:t>Linnell</a:t>
            </a:r>
            <a:r>
              <a:rPr lang="en-US" dirty="0"/>
              <a:t> … </a:t>
            </a:r>
          </a:p>
          <a:p>
            <a:pPr eaLnBrk="1" hangingPunct="1">
              <a:spcBef>
                <a:spcPct val="0"/>
              </a:spcBef>
            </a:pPr>
            <a:r>
              <a:rPr lang="en-US" dirty="0"/>
              <a:t>376       Families</a:t>
            </a:r>
            <a:r>
              <a:rPr lang="en-US" baseline="0" dirty="0"/>
              <a:t> $2 </a:t>
            </a:r>
            <a:r>
              <a:rPr lang="en-US" baseline="0" dirty="0" err="1"/>
              <a:t>lcsh</a:t>
            </a:r>
            <a:endParaRPr lang="en-US" dirty="0"/>
          </a:p>
          <a:p>
            <a:pPr eaLnBrk="1" hangingPunct="1">
              <a:spcBef>
                <a:spcPct val="0"/>
              </a:spcBef>
            </a:pPr>
            <a:endParaRPr lang="en-US" dirty="0"/>
          </a:p>
        </p:txBody>
      </p:sp>
      <p:sp>
        <p:nvSpPr>
          <p:cNvPr id="102403" name="Slide Number Placeholder 3"/>
          <p:cNvSpPr>
            <a:spLocks noGrp="1"/>
          </p:cNvSpPr>
          <p:nvPr>
            <p:ph type="sldNum" sz="quarter" idx="5"/>
          </p:nvPr>
        </p:nvSpPr>
        <p:spPr>
          <a:noFill/>
        </p:spPr>
        <p:txBody>
          <a:bodyPr/>
          <a:lstStyle/>
          <a:p>
            <a:fld id="{19510822-A09F-4666-AB7C-94B796F6AA29}" type="slidenum">
              <a:rPr lang="en-US" smtClean="0"/>
              <a:pPr/>
              <a:t>57</a:t>
            </a:fld>
            <a:endParaRPr lang="en-US"/>
          </a:p>
        </p:txBody>
      </p:sp>
    </p:spTree>
    <p:extLst>
      <p:ext uri="{BB962C8B-B14F-4D97-AF65-F5344CB8AC3E}">
        <p14:creationId xmlns:p14="http://schemas.microsoft.com/office/powerpoint/2010/main" val="2774699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eaLnBrk="1" hangingPunct="1">
              <a:spcBef>
                <a:spcPct val="0"/>
              </a:spcBef>
              <a:defRPr/>
            </a:pPr>
            <a:r>
              <a:rPr lang="en-US" dirty="0"/>
              <a:t>February 5,</a:t>
            </a:r>
            <a:r>
              <a:rPr lang="en-US" baseline="0" dirty="0"/>
              <a:t> 2019: changed to $2 </a:t>
            </a:r>
            <a:r>
              <a:rPr lang="en-US" baseline="0" dirty="0" err="1"/>
              <a:t>lcdgt</a:t>
            </a:r>
            <a:r>
              <a:rPr lang="en-US" baseline="0" dirty="0"/>
              <a:t> to encourage usage of LCDGT.</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58</a:t>
            </a:fld>
            <a:endParaRPr lang="en-US"/>
          </a:p>
        </p:txBody>
      </p:sp>
    </p:spTree>
    <p:extLst>
      <p:ext uri="{BB962C8B-B14F-4D97-AF65-F5344CB8AC3E}">
        <p14:creationId xmlns:p14="http://schemas.microsoft.com/office/powerpoint/2010/main" val="26027868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February 5,</a:t>
            </a:r>
            <a:r>
              <a:rPr lang="en-US" baseline="0" dirty="0"/>
              <a:t> 2019: changed to $2 </a:t>
            </a:r>
            <a:r>
              <a:rPr lang="en-US" baseline="0" dirty="0" err="1"/>
              <a:t>lcdgt</a:t>
            </a:r>
            <a:r>
              <a:rPr lang="en-US" baseline="0" dirty="0"/>
              <a:t> to encourage usage of LCDGT</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59</a:t>
            </a:fld>
            <a:endParaRPr lang="en-US"/>
          </a:p>
        </p:txBody>
      </p:sp>
    </p:spTree>
    <p:extLst>
      <p:ext uri="{BB962C8B-B14F-4D97-AF65-F5344CB8AC3E}">
        <p14:creationId xmlns:p14="http://schemas.microsoft.com/office/powerpoint/2010/main" val="12254572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February 5,</a:t>
            </a:r>
            <a:r>
              <a:rPr lang="en-US" baseline="0" dirty="0"/>
              <a:t> 2019: changed to $2 </a:t>
            </a:r>
            <a:r>
              <a:rPr lang="en-US" baseline="0" dirty="0" err="1"/>
              <a:t>lcdgt</a:t>
            </a:r>
            <a:r>
              <a:rPr lang="en-US" baseline="0" dirty="0"/>
              <a:t> to encourage usage of LCDGT</a:t>
            </a:r>
            <a:endParaRPr lang="en-US" dirty="0"/>
          </a:p>
          <a:p>
            <a:pPr defTabSz="873161">
              <a:defRPr/>
            </a:pPr>
            <a:r>
              <a:rPr lang="en-US" dirty="0"/>
              <a:t>March 1,</a:t>
            </a:r>
            <a:r>
              <a:rPr lang="en-US" baseline="0" dirty="0"/>
              <a:t> 2019: changed format of first 670</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60</a:t>
            </a:fld>
            <a:endParaRPr lang="en-US"/>
          </a:p>
        </p:txBody>
      </p:sp>
    </p:spTree>
    <p:extLst>
      <p:ext uri="{BB962C8B-B14F-4D97-AF65-F5344CB8AC3E}">
        <p14:creationId xmlns:p14="http://schemas.microsoft.com/office/powerpoint/2010/main" val="36987933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a:noFill/>
          <a:ln/>
        </p:spPr>
        <p:txBody>
          <a:bodyPr/>
          <a:lstStyle/>
          <a:p>
            <a:pPr defTabSz="873161" eaLnBrk="1" hangingPunct="1">
              <a:spcBef>
                <a:spcPct val="0"/>
              </a:spcBef>
              <a:defRPr/>
            </a:pPr>
            <a:r>
              <a:rPr lang="en-US" dirty="0"/>
              <a:t>March 1, 2019: changed subfield $f to</a:t>
            </a:r>
            <a:r>
              <a:rPr lang="en-US" baseline="0" dirty="0"/>
              <a:t> subfield $e and added speaker note about subfield coding</a:t>
            </a:r>
            <a:endParaRPr lang="en-US" dirty="0"/>
          </a:p>
          <a:p>
            <a:pPr eaLnBrk="1" hangingPunct="1">
              <a:spcBef>
                <a:spcPct val="0"/>
              </a:spcBef>
            </a:pPr>
            <a:endParaRPr lang="en-US" dirty="0"/>
          </a:p>
          <a:p>
            <a:pPr eaLnBrk="1" hangingPunct="1">
              <a:spcBef>
                <a:spcPct val="0"/>
              </a:spcBef>
            </a:pPr>
            <a:r>
              <a:rPr lang="en-US" dirty="0"/>
              <a:t>Record the place name in the 370 field using the authorized access point for the place name, followed by subfield $2 with the source of the name (generally it will be a jurisdiction from the LC/NACO Authority File, so subfield $2 </a:t>
            </a:r>
            <a:r>
              <a:rPr lang="en-US" dirty="0" err="1"/>
              <a:t>naf</a:t>
            </a:r>
            <a:r>
              <a:rPr lang="en-US" dirty="0"/>
              <a:t>, but it could be a place name from LCSH or another vocabulary. If the place name is recorded in the authorized access point, use the form that the place name would take if used as an addition to a corporate body. For example:</a:t>
            </a:r>
          </a:p>
          <a:p>
            <a:pPr eaLnBrk="1" hangingPunct="1">
              <a:spcBef>
                <a:spcPct val="0"/>
              </a:spcBef>
            </a:pPr>
            <a:endParaRPr lang="en-US" dirty="0"/>
          </a:p>
          <a:p>
            <a:pPr eaLnBrk="1" hangingPunct="1">
              <a:spcBef>
                <a:spcPct val="0"/>
              </a:spcBef>
            </a:pPr>
            <a:r>
              <a:rPr lang="en-US" dirty="0"/>
              <a:t>100 3_  Bland (Family : $d 1880-1899 : $c Richmond, Va.)</a:t>
            </a:r>
          </a:p>
          <a:p>
            <a:pPr defTabSz="873161" eaLnBrk="1" hangingPunct="1">
              <a:spcBef>
                <a:spcPct val="0"/>
              </a:spcBef>
              <a:defRPr/>
            </a:pPr>
            <a:r>
              <a:rPr lang="en-US" dirty="0"/>
              <a:t>370       $e Richmond (Va.) $2 </a:t>
            </a:r>
            <a:r>
              <a:rPr lang="en-US" dirty="0" err="1"/>
              <a:t>naf</a:t>
            </a:r>
            <a:endParaRPr lang="en-US" dirty="0"/>
          </a:p>
          <a:p>
            <a:pPr eaLnBrk="1" hangingPunct="1">
              <a:spcBef>
                <a:spcPct val="0"/>
              </a:spcBef>
            </a:pPr>
            <a:endParaRPr lang="en-US" dirty="0"/>
          </a:p>
          <a:p>
            <a:pPr eaLnBrk="1" hangingPunct="1">
              <a:spcBef>
                <a:spcPct val="0"/>
              </a:spcBef>
            </a:pPr>
            <a:r>
              <a:rPr lang="en-US" dirty="0"/>
              <a:t>The subfield coding could also be subfield $f or subfield $c (for a country)</a:t>
            </a:r>
            <a:r>
              <a:rPr lang="en-US" baseline="0" dirty="0"/>
              <a:t> depending on the situation.</a:t>
            </a:r>
            <a:endParaRPr lang="en-US" dirty="0"/>
          </a:p>
          <a:p>
            <a:pPr eaLnBrk="1" hangingPunct="1">
              <a:spcBef>
                <a:spcPct val="0"/>
              </a:spcBef>
            </a:pPr>
            <a:endParaRPr lang="en-US" dirty="0"/>
          </a:p>
          <a:p>
            <a:pPr eaLnBrk="1" hangingPunct="1">
              <a:spcBef>
                <a:spcPct val="0"/>
              </a:spcBef>
            </a:pPr>
            <a:r>
              <a:rPr lang="en-US" i="1" dirty="0"/>
              <a:t>Note to presenter: </a:t>
            </a:r>
            <a:r>
              <a:rPr lang="en-US" dirty="0"/>
              <a:t>If the foundations module has just been presented, these slides may be summarized.</a:t>
            </a:r>
          </a:p>
        </p:txBody>
      </p:sp>
      <p:sp>
        <p:nvSpPr>
          <p:cNvPr id="104451" name="Slide Number Placeholder 3"/>
          <p:cNvSpPr>
            <a:spLocks noGrp="1"/>
          </p:cNvSpPr>
          <p:nvPr>
            <p:ph type="sldNum" sz="quarter" idx="5"/>
          </p:nvPr>
        </p:nvSpPr>
        <p:spPr>
          <a:noFill/>
        </p:spPr>
        <p:txBody>
          <a:bodyPr/>
          <a:lstStyle/>
          <a:p>
            <a:fld id="{C0A7A0D5-B318-49F8-A149-59348111C9F9}" type="slidenum">
              <a:rPr lang="en-US" smtClean="0"/>
              <a:pPr/>
              <a:t>61</a:t>
            </a:fld>
            <a:endParaRPr lang="en-US"/>
          </a:p>
        </p:txBody>
      </p:sp>
    </p:spTree>
    <p:extLst>
      <p:ext uri="{BB962C8B-B14F-4D97-AF65-F5344CB8AC3E}">
        <p14:creationId xmlns:p14="http://schemas.microsoft.com/office/powerpoint/2010/main" val="1270490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a:noFill/>
          <a:ln/>
        </p:spPr>
        <p:txBody>
          <a:bodyPr/>
          <a:lstStyle/>
          <a:p>
            <a:pPr defTabSz="873161" eaLnBrk="1" hangingPunct="1">
              <a:spcBef>
                <a:spcPct val="0"/>
              </a:spcBef>
              <a:defRPr/>
            </a:pPr>
            <a:r>
              <a:rPr lang="en-US" dirty="0"/>
              <a:t>November 24, 2015</a:t>
            </a:r>
          </a:p>
          <a:p>
            <a:pPr defTabSz="873161" eaLnBrk="1" hangingPunct="1">
              <a:spcBef>
                <a:spcPct val="0"/>
              </a:spcBef>
              <a:defRPr/>
            </a:pPr>
            <a:endParaRPr lang="en-US" dirty="0"/>
          </a:p>
          <a:p>
            <a:pPr eaLnBrk="1" hangingPunct="1">
              <a:spcBef>
                <a:spcPct val="0"/>
              </a:spcBef>
            </a:pPr>
            <a:r>
              <a:rPr lang="en-US" dirty="0"/>
              <a:t>LOOK AT MARC</a:t>
            </a:r>
          </a:p>
        </p:txBody>
      </p:sp>
      <p:sp>
        <p:nvSpPr>
          <p:cNvPr id="106499" name="Slide Number Placeholder 3"/>
          <p:cNvSpPr>
            <a:spLocks noGrp="1"/>
          </p:cNvSpPr>
          <p:nvPr>
            <p:ph type="sldNum" sz="quarter" idx="5"/>
          </p:nvPr>
        </p:nvSpPr>
        <p:spPr>
          <a:noFill/>
        </p:spPr>
        <p:txBody>
          <a:bodyPr/>
          <a:lstStyle/>
          <a:p>
            <a:fld id="{1C07A09A-D207-4291-8247-6A02C2C81164}" type="slidenum">
              <a:rPr lang="en-US" smtClean="0">
                <a:latin typeface="Arial" charset="0"/>
              </a:rPr>
              <a:pPr/>
              <a:t>62</a:t>
            </a:fld>
            <a:endParaRPr lang="en-US">
              <a:latin typeface="Arial" charset="0"/>
            </a:endParaRPr>
          </a:p>
        </p:txBody>
      </p:sp>
    </p:spTree>
    <p:extLst>
      <p:ext uri="{BB962C8B-B14F-4D97-AF65-F5344CB8AC3E}">
        <p14:creationId xmlns:p14="http://schemas.microsoft.com/office/powerpoint/2010/main" val="40434840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t>August 9, 2019: added that places can come from LCSH or other vocabularies</a:t>
            </a:r>
            <a:r>
              <a:rPr lang="en-US" b="0" baseline="0" dirty="0"/>
              <a:t> as well as NAF</a:t>
            </a:r>
            <a:endParaRPr lang="en-US" b="0" dirty="0"/>
          </a:p>
          <a:p>
            <a:endParaRPr lang="en-US" b="0" dirty="0"/>
          </a:p>
          <a:p>
            <a:r>
              <a:rPr lang="en-US" b="1" dirty="0"/>
              <a:t>Important </a:t>
            </a:r>
            <a:r>
              <a:rPr lang="en-US" dirty="0"/>
              <a:t>reminder from the earlier session</a:t>
            </a: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10791" indent="-273381">
              <a:defRPr>
                <a:solidFill>
                  <a:schemeClr val="tx1"/>
                </a:solidFill>
                <a:latin typeface="Arial" charset="0"/>
              </a:defRPr>
            </a:lvl2pPr>
            <a:lvl3pPr marL="1093525" indent="-218705">
              <a:defRPr>
                <a:solidFill>
                  <a:schemeClr val="tx1"/>
                </a:solidFill>
                <a:latin typeface="Arial" charset="0"/>
              </a:defRPr>
            </a:lvl3pPr>
            <a:lvl4pPr marL="1530934" indent="-218705">
              <a:defRPr>
                <a:solidFill>
                  <a:schemeClr val="tx1"/>
                </a:solidFill>
                <a:latin typeface="Arial" charset="0"/>
              </a:defRPr>
            </a:lvl4pPr>
            <a:lvl5pPr marL="1968344" indent="-218705">
              <a:defRPr>
                <a:solidFill>
                  <a:schemeClr val="tx1"/>
                </a:solidFill>
                <a:latin typeface="Arial" charset="0"/>
              </a:defRPr>
            </a:lvl5pPr>
            <a:lvl6pPr marL="2405754" indent="-218705" eaLnBrk="0" fontAlgn="base" hangingPunct="0">
              <a:spcBef>
                <a:spcPct val="0"/>
              </a:spcBef>
              <a:spcAft>
                <a:spcPct val="0"/>
              </a:spcAft>
              <a:defRPr>
                <a:solidFill>
                  <a:schemeClr val="tx1"/>
                </a:solidFill>
                <a:latin typeface="Arial" charset="0"/>
              </a:defRPr>
            </a:lvl6pPr>
            <a:lvl7pPr marL="2843163" indent="-218705" eaLnBrk="0" fontAlgn="base" hangingPunct="0">
              <a:spcBef>
                <a:spcPct val="0"/>
              </a:spcBef>
              <a:spcAft>
                <a:spcPct val="0"/>
              </a:spcAft>
              <a:defRPr>
                <a:solidFill>
                  <a:schemeClr val="tx1"/>
                </a:solidFill>
                <a:latin typeface="Arial" charset="0"/>
              </a:defRPr>
            </a:lvl7pPr>
            <a:lvl8pPr marL="3280573" indent="-218705" eaLnBrk="0" fontAlgn="base" hangingPunct="0">
              <a:spcBef>
                <a:spcPct val="0"/>
              </a:spcBef>
              <a:spcAft>
                <a:spcPct val="0"/>
              </a:spcAft>
              <a:defRPr>
                <a:solidFill>
                  <a:schemeClr val="tx1"/>
                </a:solidFill>
                <a:latin typeface="Arial" charset="0"/>
              </a:defRPr>
            </a:lvl8pPr>
            <a:lvl9pPr marL="3717983" indent="-218705" eaLnBrk="0" fontAlgn="base" hangingPunct="0">
              <a:spcBef>
                <a:spcPct val="0"/>
              </a:spcBef>
              <a:spcAft>
                <a:spcPct val="0"/>
              </a:spcAft>
              <a:defRPr>
                <a:solidFill>
                  <a:schemeClr val="tx1"/>
                </a:solidFill>
                <a:latin typeface="Arial" charset="0"/>
              </a:defRPr>
            </a:lvl9pPr>
          </a:lstStyle>
          <a:p>
            <a:fld id="{DD63A04D-2D73-4B86-9716-94D72CBDC7D5}" type="slidenum">
              <a:rPr lang="en-US" smtClean="0"/>
              <a:pPr/>
              <a:t>63</a:t>
            </a:fld>
            <a:endParaRPr lang="en-US"/>
          </a:p>
        </p:txBody>
      </p:sp>
    </p:spTree>
    <p:extLst>
      <p:ext uri="{BB962C8B-B14F-4D97-AF65-F5344CB8AC3E}">
        <p14:creationId xmlns:p14="http://schemas.microsoft.com/office/powerpoint/2010/main" val="26546937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a:noFill/>
          <a:ln/>
        </p:spPr>
        <p:txBody>
          <a:bodyPr/>
          <a:lstStyle/>
          <a:p>
            <a:pPr defTabSz="873161" eaLnBrk="1" hangingPunct="1">
              <a:spcBef>
                <a:spcPct val="0"/>
              </a:spcBef>
              <a:defRPr/>
            </a:pPr>
            <a:r>
              <a:rPr lang="en-US" dirty="0"/>
              <a:t>Updated August 12, 2019: changed District of Columbia to Washington (D.C.); added city section example;</a:t>
            </a:r>
            <a:r>
              <a:rPr lang="en-US" baseline="0" dirty="0"/>
              <a:t> </a:t>
            </a:r>
            <a:r>
              <a:rPr lang="en-US" dirty="0"/>
              <a:t>added info from DCM Z1 to notes</a:t>
            </a:r>
          </a:p>
          <a:p>
            <a:pPr defTabSz="873161" eaLnBrk="1" hangingPunct="1">
              <a:spcBef>
                <a:spcPct val="0"/>
              </a:spcBef>
              <a:defRPr/>
            </a:pPr>
            <a:endParaRPr lang="en-US" dirty="0"/>
          </a:p>
          <a:p>
            <a:pPr eaLnBrk="1" hangingPunct="1">
              <a:spcBef>
                <a:spcPct val="0"/>
              </a:spcBef>
            </a:pPr>
            <a:r>
              <a:rPr lang="en-US" dirty="0"/>
              <a:t>Remember for the moment we are required to use forms as established using the English rules. Note that 370 can be repeated, or alternately subfields can be repeated within a single 370.</a:t>
            </a:r>
          </a:p>
          <a:p>
            <a:pPr eaLnBrk="1" hangingPunct="1">
              <a:spcBef>
                <a:spcPct val="0"/>
              </a:spcBef>
            </a:pPr>
            <a:endParaRPr lang="en-US" dirty="0"/>
          </a:p>
          <a:p>
            <a:pPr eaLnBrk="1" hangingPunct="1">
              <a:spcBef>
                <a:spcPct val="0"/>
              </a:spcBef>
            </a:pPr>
            <a:r>
              <a:rPr lang="en-US" dirty="0"/>
              <a:t>DCM</a:t>
            </a:r>
            <a:r>
              <a:rPr lang="en-US" baseline="0" dirty="0"/>
              <a:t> Z1 370: </a:t>
            </a:r>
            <a:r>
              <a:rPr lang="en-US" sz="1100" dirty="0"/>
              <a:t>For jurisdictions or other place names with authority records in the LC/NAF, use the authorized access point form as found, recording the source in subfield $2.</a:t>
            </a:r>
            <a:endParaRPr lang="en-US" dirty="0"/>
          </a:p>
          <a:p>
            <a:pPr eaLnBrk="1" hangingPunct="1">
              <a:spcBef>
                <a:spcPct val="0"/>
              </a:spcBef>
            </a:pPr>
            <a:endParaRPr lang="en-US" dirty="0"/>
          </a:p>
          <a:p>
            <a:pPr eaLnBrk="1" hangingPunct="1">
              <a:spcBef>
                <a:spcPct val="0"/>
              </a:spcBef>
            </a:pPr>
            <a:endParaRPr lang="en-US" dirty="0"/>
          </a:p>
        </p:txBody>
      </p:sp>
      <p:sp>
        <p:nvSpPr>
          <p:cNvPr id="112643" name="Slide Number Placeholder 3"/>
          <p:cNvSpPr>
            <a:spLocks noGrp="1"/>
          </p:cNvSpPr>
          <p:nvPr>
            <p:ph type="sldNum" sz="quarter" idx="5"/>
          </p:nvPr>
        </p:nvSpPr>
        <p:spPr>
          <a:noFill/>
        </p:spPr>
        <p:txBody>
          <a:bodyPr/>
          <a:lstStyle/>
          <a:p>
            <a:fld id="{F5B7B1FE-886F-4E21-8763-E54B6998DC1D}" type="slidenum">
              <a:rPr lang="en-US" smtClean="0">
                <a:latin typeface="Arial" charset="0"/>
              </a:rPr>
              <a:pPr/>
              <a:t>64</a:t>
            </a:fld>
            <a:endParaRPr lang="en-US">
              <a:latin typeface="Arial" charset="0"/>
            </a:endParaRPr>
          </a:p>
        </p:txBody>
      </p:sp>
    </p:spTree>
    <p:extLst>
      <p:ext uri="{BB962C8B-B14F-4D97-AF65-F5344CB8AC3E}">
        <p14:creationId xmlns:p14="http://schemas.microsoft.com/office/powerpoint/2010/main" val="19662101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a:noFill/>
          <a:ln/>
        </p:spPr>
        <p:txBody>
          <a:bodyPr/>
          <a:lstStyle/>
          <a:p>
            <a:pPr defTabSz="873161" eaLnBrk="1" hangingPunct="1">
              <a:spcBef>
                <a:spcPct val="0"/>
              </a:spcBef>
              <a:defRPr/>
            </a:pPr>
            <a:r>
              <a:rPr lang="en-US" dirty="0"/>
              <a:t>October 4, 2024: added </a:t>
            </a:r>
            <a:r>
              <a:rPr lang="en-US" dirty="0" err="1"/>
              <a:t>Wikidata</a:t>
            </a:r>
            <a:r>
              <a:rPr lang="en-US" dirty="0"/>
              <a:t> example</a:t>
            </a:r>
          </a:p>
          <a:p>
            <a:pPr defTabSz="873161" eaLnBrk="1" hangingPunct="1">
              <a:spcBef>
                <a:spcPct val="0"/>
              </a:spcBef>
              <a:defRPr/>
            </a:pPr>
            <a:r>
              <a:rPr lang="en-US" dirty="0"/>
              <a:t>August 12, 2019</a:t>
            </a:r>
          </a:p>
          <a:p>
            <a:pPr defTabSz="873161" eaLnBrk="1" hangingPunct="1">
              <a:spcBef>
                <a:spcPct val="0"/>
              </a:spcBef>
              <a:defRPr/>
            </a:pPr>
            <a:endParaRPr lang="en-US" dirty="0"/>
          </a:p>
          <a:p>
            <a:pPr eaLnBrk="1" hangingPunct="1">
              <a:spcBef>
                <a:spcPct val="0"/>
              </a:spcBef>
            </a:pPr>
            <a:r>
              <a:rPr lang="en-US" dirty="0"/>
              <a:t>For non-jurisdictions, other controlled</a:t>
            </a:r>
            <a:r>
              <a:rPr lang="en-US" baseline="0" dirty="0"/>
              <a:t> vocabularies may be used in this field.  </a:t>
            </a:r>
          </a:p>
          <a:p>
            <a:pPr eaLnBrk="1" hangingPunct="1">
              <a:spcBef>
                <a:spcPct val="0"/>
              </a:spcBef>
            </a:pPr>
            <a:endParaRPr lang="en-US" baseline="0" dirty="0"/>
          </a:p>
          <a:p>
            <a:pPr eaLnBrk="1" hangingPunct="1">
              <a:spcBef>
                <a:spcPct val="0"/>
              </a:spcBef>
            </a:pPr>
            <a:r>
              <a:rPr lang="en-US" baseline="0" dirty="0"/>
              <a:t>DCM Z1 370: </a:t>
            </a:r>
            <a:r>
              <a:rPr lang="en-US" sz="1100" dirty="0"/>
              <a:t>For non-jurisdictions, prefer names from an authorized vocabulary such as LCSH and identify the source in subfield $2. If the name is not found in an authorized vocabulary, record it in field 370 without giving a subfield $2 (it is not necessary for SACO participants to submit a subject heading proposal).</a:t>
            </a:r>
          </a:p>
          <a:p>
            <a:pPr eaLnBrk="1" hangingPunct="1">
              <a:spcBef>
                <a:spcPct val="0"/>
              </a:spcBef>
            </a:pPr>
            <a:endParaRPr lang="en-US" sz="1100" dirty="0"/>
          </a:p>
          <a:p>
            <a:pPr defTabSz="873161" eaLnBrk="1" hangingPunct="1">
              <a:spcBef>
                <a:spcPct val="0"/>
              </a:spcBef>
              <a:defRPr/>
            </a:pPr>
            <a:r>
              <a:rPr lang="en-US" dirty="0"/>
              <a:t>$2: Code from: </a:t>
            </a:r>
            <a:r>
              <a:rPr lang="en-US" i="1" dirty="0">
                <a:hlinkClick r:id="rId3"/>
              </a:rPr>
              <a:t>Subject Heading and Term Source Codes</a:t>
            </a:r>
            <a:r>
              <a:rPr lang="en-US" dirty="0"/>
              <a:t>. </a:t>
            </a:r>
          </a:p>
          <a:p>
            <a:pPr eaLnBrk="1" hangingPunct="1">
              <a:spcBef>
                <a:spcPct val="0"/>
              </a:spcBef>
            </a:pPr>
            <a:endParaRPr lang="en-US" sz="1100" dirty="0"/>
          </a:p>
          <a:p>
            <a:pPr eaLnBrk="1" hangingPunct="1">
              <a:spcBef>
                <a:spcPct val="0"/>
              </a:spcBef>
            </a:pPr>
            <a:r>
              <a:rPr lang="en-US" sz="1100" dirty="0"/>
              <a:t>fast: </a:t>
            </a:r>
            <a:r>
              <a:rPr lang="en-US" dirty="0">
                <a:hlinkClick r:id="rId4"/>
              </a:rPr>
              <a:t>Faceted application of subject terminology</a:t>
            </a:r>
            <a:r>
              <a:rPr lang="en-US" dirty="0"/>
              <a:t> (Dublin, Ohio: OCLC)</a:t>
            </a:r>
            <a:endParaRPr lang="en-US" sz="1100" dirty="0"/>
          </a:p>
          <a:p>
            <a:pPr eaLnBrk="1" hangingPunct="1">
              <a:spcBef>
                <a:spcPct val="0"/>
              </a:spcBef>
            </a:pPr>
            <a:r>
              <a:rPr lang="en-US" sz="1100" dirty="0" err="1"/>
              <a:t>atg</a:t>
            </a:r>
            <a:r>
              <a:rPr lang="en-US" sz="1100" dirty="0"/>
              <a:t>: </a:t>
            </a:r>
            <a:r>
              <a:rPr lang="en-US" dirty="0">
                <a:hlinkClick r:id="rId5"/>
              </a:rPr>
              <a:t>Agricultural thesaurus and glossary</a:t>
            </a:r>
            <a:r>
              <a:rPr lang="en-US" dirty="0"/>
              <a:t> (Beltsville, MD: National Agricultural Library)</a:t>
            </a:r>
          </a:p>
          <a:p>
            <a:pPr eaLnBrk="1" hangingPunct="1">
              <a:spcBef>
                <a:spcPct val="0"/>
              </a:spcBef>
            </a:pPr>
            <a:r>
              <a:rPr lang="en-US" dirty="0"/>
              <a:t>cash:</a:t>
            </a:r>
            <a:r>
              <a:rPr lang="en-US" baseline="0" dirty="0"/>
              <a:t> </a:t>
            </a:r>
            <a:r>
              <a:rPr lang="en-US" dirty="0"/>
              <a:t>Canadian subject headings (Ottawa, ON: Library and Archives Canada)</a:t>
            </a:r>
          </a:p>
          <a:p>
            <a:pPr eaLnBrk="1" hangingPunct="1">
              <a:spcBef>
                <a:spcPct val="0"/>
              </a:spcBef>
            </a:pPr>
            <a:r>
              <a:rPr lang="en-US" dirty="0"/>
              <a:t>mesh: </a:t>
            </a:r>
            <a:r>
              <a:rPr lang="en-US" dirty="0">
                <a:hlinkClick r:id="rId6"/>
              </a:rPr>
              <a:t>Medical subject headings</a:t>
            </a:r>
            <a:r>
              <a:rPr lang="en-US" dirty="0"/>
              <a:t> (Bethesda, MD: National Library of Medicine) </a:t>
            </a:r>
          </a:p>
          <a:p>
            <a:pPr eaLnBrk="1" hangingPunct="1">
              <a:spcBef>
                <a:spcPct val="0"/>
              </a:spcBef>
            </a:pPr>
            <a:r>
              <a:rPr lang="en-US" dirty="0" err="1"/>
              <a:t>eurovocen</a:t>
            </a:r>
            <a:r>
              <a:rPr lang="en-US" dirty="0"/>
              <a:t>: </a:t>
            </a:r>
            <a:r>
              <a:rPr lang="en-US" dirty="0" err="1">
                <a:hlinkClick r:id="rId7"/>
              </a:rPr>
              <a:t>Eurovoc</a:t>
            </a:r>
            <a:r>
              <a:rPr lang="en-US" dirty="0">
                <a:hlinkClick r:id="rId7"/>
              </a:rPr>
              <a:t> thesaurus (English)</a:t>
            </a:r>
            <a:endParaRPr lang="en-US" dirty="0"/>
          </a:p>
          <a:p>
            <a:pPr eaLnBrk="1" hangingPunct="1">
              <a:spcBef>
                <a:spcPct val="0"/>
              </a:spcBef>
            </a:pPr>
            <a:endParaRPr lang="en-US" dirty="0"/>
          </a:p>
        </p:txBody>
      </p:sp>
      <p:sp>
        <p:nvSpPr>
          <p:cNvPr id="112643" name="Slide Number Placeholder 3"/>
          <p:cNvSpPr>
            <a:spLocks noGrp="1"/>
          </p:cNvSpPr>
          <p:nvPr>
            <p:ph type="sldNum" sz="quarter" idx="5"/>
          </p:nvPr>
        </p:nvSpPr>
        <p:spPr>
          <a:noFill/>
        </p:spPr>
        <p:txBody>
          <a:bodyPr/>
          <a:lstStyle/>
          <a:p>
            <a:fld id="{F5B7B1FE-886F-4E21-8763-E54B6998DC1D}" type="slidenum">
              <a:rPr lang="en-US" smtClean="0">
                <a:latin typeface="Arial" charset="0"/>
              </a:rPr>
              <a:pPr/>
              <a:t>65</a:t>
            </a:fld>
            <a:endParaRPr lang="en-US">
              <a:latin typeface="Arial" charset="0"/>
            </a:endParaRPr>
          </a:p>
        </p:txBody>
      </p:sp>
    </p:spTree>
    <p:extLst>
      <p:ext uri="{BB962C8B-B14F-4D97-AF65-F5344CB8AC3E}">
        <p14:creationId xmlns:p14="http://schemas.microsoft.com/office/powerpoint/2010/main" val="23023586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a:noFill/>
          <a:ln/>
        </p:spPr>
        <p:txBody>
          <a:bodyPr/>
          <a:lstStyle/>
          <a:p>
            <a:pPr eaLnBrk="1" hangingPunct="1">
              <a:spcBef>
                <a:spcPct val="0"/>
              </a:spcBef>
            </a:pPr>
            <a:r>
              <a:rPr lang="en-US" sz="1100" dirty="0"/>
              <a:t>October 4, 2024: changed $2 to </a:t>
            </a:r>
            <a:r>
              <a:rPr lang="en-US" sz="1100" dirty="0" err="1"/>
              <a:t>lcsh</a:t>
            </a:r>
            <a:r>
              <a:rPr lang="en-US" sz="1100" dirty="0"/>
              <a:t> because Families is no longer a valid heading in LCDGT (changed in 2024 to Family members)</a:t>
            </a:r>
          </a:p>
          <a:p>
            <a:pPr eaLnBrk="1" hangingPunct="1">
              <a:spcBef>
                <a:spcPct val="0"/>
              </a:spcBef>
            </a:pPr>
            <a:r>
              <a:rPr lang="en-US" sz="1100" dirty="0"/>
              <a:t>February</a:t>
            </a:r>
            <a:r>
              <a:rPr lang="en-US" sz="1100" baseline="0" dirty="0"/>
              <a:t> 5, 2019: changed 376 to $2 </a:t>
            </a:r>
            <a:r>
              <a:rPr lang="en-US" sz="1100" baseline="0" dirty="0" err="1"/>
              <a:t>lcdgt</a:t>
            </a:r>
            <a:r>
              <a:rPr lang="en-US" sz="1100" baseline="0" dirty="0"/>
              <a:t> to encourage usage of LCDGT</a:t>
            </a:r>
          </a:p>
          <a:p>
            <a:pPr eaLnBrk="1" hangingPunct="1">
              <a:spcBef>
                <a:spcPct val="0"/>
              </a:spcBef>
            </a:pPr>
            <a:r>
              <a:rPr lang="en-US" sz="1100" baseline="0" dirty="0"/>
              <a:t>March 1, 2019: changed 370 subfield coding to $e</a:t>
            </a:r>
          </a:p>
          <a:p>
            <a:pPr eaLnBrk="1" hangingPunct="1">
              <a:spcBef>
                <a:spcPct val="0"/>
              </a:spcBef>
            </a:pPr>
            <a:endParaRPr lang="en-US" sz="1100" dirty="0"/>
          </a:p>
          <a:p>
            <a:pPr eaLnBrk="1" hangingPunct="1">
              <a:spcBef>
                <a:spcPct val="0"/>
              </a:spcBef>
            </a:pPr>
            <a:r>
              <a:rPr lang="en-US" sz="1100" dirty="0"/>
              <a:t>Don’t add anything to the authorized access point yet. You can record more than one place associated with the family.</a:t>
            </a:r>
          </a:p>
          <a:p>
            <a:pPr eaLnBrk="1" hangingPunct="1">
              <a:spcBef>
                <a:spcPct val="0"/>
              </a:spcBef>
            </a:pPr>
            <a:endParaRPr lang="en-US" sz="1100" dirty="0"/>
          </a:p>
          <a:p>
            <a:pPr eaLnBrk="1" hangingPunct="1">
              <a:spcBef>
                <a:spcPct val="0"/>
              </a:spcBef>
            </a:pPr>
            <a:r>
              <a:rPr lang="en-US" sz="1100" dirty="0"/>
              <a:t>Information about places should already be recorded in participants’ 670 fields.</a:t>
            </a:r>
          </a:p>
          <a:p>
            <a:pPr eaLnBrk="1" hangingPunct="1">
              <a:spcBef>
                <a:spcPct val="0"/>
              </a:spcBef>
            </a:pPr>
            <a:endParaRPr lang="en-US" sz="1100" dirty="0"/>
          </a:p>
          <a:p>
            <a:pPr eaLnBrk="1" hangingPunct="1">
              <a:spcBef>
                <a:spcPct val="0"/>
              </a:spcBef>
            </a:pPr>
            <a:r>
              <a:rPr lang="en-US" sz="1100" dirty="0"/>
              <a:t>046       $s 1795 [or you might choose 1818, when they arrived in Kentucky] $2 </a:t>
            </a:r>
            <a:r>
              <a:rPr lang="en-US" sz="1100" dirty="0" err="1"/>
              <a:t>edtf</a:t>
            </a:r>
            <a:endParaRPr lang="en-US" sz="1100" dirty="0"/>
          </a:p>
          <a:p>
            <a:pPr eaLnBrk="1" hangingPunct="1">
              <a:spcBef>
                <a:spcPct val="0"/>
              </a:spcBef>
            </a:pPr>
            <a:r>
              <a:rPr lang="en-US" sz="1100" dirty="0"/>
              <a:t>100 3_  Cunningham …</a:t>
            </a:r>
          </a:p>
          <a:p>
            <a:pPr eaLnBrk="1" hangingPunct="1">
              <a:spcBef>
                <a:spcPct val="0"/>
              </a:spcBef>
            </a:pPr>
            <a:r>
              <a:rPr lang="en-US" sz="1100" dirty="0"/>
              <a:t>370       $e Trigg County</a:t>
            </a:r>
            <a:r>
              <a:rPr lang="en-US" sz="1100" baseline="0" dirty="0"/>
              <a:t> (</a:t>
            </a:r>
            <a:r>
              <a:rPr lang="en-US" sz="1100" dirty="0"/>
              <a:t>Ky.) $2 </a:t>
            </a:r>
            <a:r>
              <a:rPr lang="en-US" sz="1100" dirty="0" err="1"/>
              <a:t>naf</a:t>
            </a:r>
            <a:r>
              <a:rPr lang="en-US" sz="1100" dirty="0"/>
              <a:t>  $s 1818 </a:t>
            </a:r>
            <a:r>
              <a:rPr lang="en-US" sz="1100" b="1" dirty="0"/>
              <a:t>[NOTE the date]</a:t>
            </a:r>
            <a:endParaRPr lang="en-US" sz="1100" dirty="0"/>
          </a:p>
          <a:p>
            <a:pPr eaLnBrk="1" hangingPunct="1">
              <a:spcBef>
                <a:spcPct val="0"/>
              </a:spcBef>
            </a:pPr>
            <a:r>
              <a:rPr lang="en-US" sz="1100" dirty="0"/>
              <a:t>376       Families</a:t>
            </a:r>
            <a:r>
              <a:rPr lang="en-US" sz="1100" baseline="0" dirty="0"/>
              <a:t> $2 </a:t>
            </a:r>
            <a:r>
              <a:rPr lang="en-US" sz="1100" baseline="0" dirty="0" err="1"/>
              <a:t>lcsh</a:t>
            </a:r>
            <a:endParaRPr lang="en-US" sz="1100" dirty="0"/>
          </a:p>
          <a:p>
            <a:pPr eaLnBrk="1" hangingPunct="1">
              <a:spcBef>
                <a:spcPct val="0"/>
              </a:spcBef>
            </a:pPr>
            <a:endParaRPr lang="en-US" sz="1100" dirty="0"/>
          </a:p>
          <a:p>
            <a:pPr eaLnBrk="1" hangingPunct="1">
              <a:spcBef>
                <a:spcPct val="0"/>
              </a:spcBef>
            </a:pPr>
            <a:r>
              <a:rPr lang="en-US" sz="1100" dirty="0"/>
              <a:t>046       $s 1912-11-30 [or 1913-04-30] $2 </a:t>
            </a:r>
            <a:r>
              <a:rPr lang="en-US" sz="1100" dirty="0" err="1"/>
              <a:t>edtf</a:t>
            </a:r>
            <a:endParaRPr lang="en-US" sz="1100" dirty="0"/>
          </a:p>
          <a:p>
            <a:pPr eaLnBrk="1" hangingPunct="1">
              <a:spcBef>
                <a:spcPct val="0"/>
              </a:spcBef>
            </a:pPr>
            <a:r>
              <a:rPr lang="en-US" sz="1100" dirty="0"/>
              <a:t>100 3_  </a:t>
            </a:r>
            <a:r>
              <a:rPr lang="en-US" sz="1100" dirty="0" err="1"/>
              <a:t>Coniglio</a:t>
            </a:r>
            <a:r>
              <a:rPr lang="en-US" sz="1100" dirty="0"/>
              <a:t> …</a:t>
            </a:r>
          </a:p>
          <a:p>
            <a:pPr eaLnBrk="1" hangingPunct="1">
              <a:spcBef>
                <a:spcPct val="0"/>
              </a:spcBef>
            </a:pPr>
            <a:r>
              <a:rPr lang="en-US" sz="1100" dirty="0"/>
              <a:t>370      $e </a:t>
            </a:r>
            <a:r>
              <a:rPr lang="en-US" sz="1100" dirty="0" err="1"/>
              <a:t>Serradifalco</a:t>
            </a:r>
            <a:r>
              <a:rPr lang="en-US" sz="1100" dirty="0"/>
              <a:t> (Italy) $e Robertsdale</a:t>
            </a:r>
            <a:r>
              <a:rPr lang="en-US" sz="1100" baseline="0" dirty="0"/>
              <a:t> (</a:t>
            </a:r>
            <a:r>
              <a:rPr lang="en-US" sz="1100" dirty="0"/>
              <a:t>Pa.) $2 </a:t>
            </a:r>
            <a:r>
              <a:rPr lang="en-US" sz="1100" dirty="0" err="1"/>
              <a:t>naf</a:t>
            </a:r>
            <a:r>
              <a:rPr lang="en-US" sz="1100" dirty="0"/>
              <a:t> </a:t>
            </a:r>
          </a:p>
          <a:p>
            <a:pPr eaLnBrk="1" hangingPunct="1">
              <a:spcBef>
                <a:spcPct val="0"/>
              </a:spcBef>
            </a:pPr>
            <a:r>
              <a:rPr lang="en-US" sz="1100" dirty="0"/>
              <a:t>376      Families</a:t>
            </a:r>
            <a:r>
              <a:rPr lang="en-US" sz="1100" baseline="0" dirty="0"/>
              <a:t> $2 </a:t>
            </a:r>
            <a:r>
              <a:rPr lang="en-US" sz="1100" baseline="0" dirty="0" err="1"/>
              <a:t>lcsh</a:t>
            </a:r>
            <a:endParaRPr lang="en-US" sz="1100" dirty="0"/>
          </a:p>
          <a:p>
            <a:pPr eaLnBrk="1" hangingPunct="1">
              <a:spcBef>
                <a:spcPct val="0"/>
              </a:spcBef>
            </a:pPr>
            <a:endParaRPr lang="en-US" sz="1100" dirty="0"/>
          </a:p>
          <a:p>
            <a:pPr eaLnBrk="1" hangingPunct="1">
              <a:spcBef>
                <a:spcPct val="0"/>
              </a:spcBef>
            </a:pPr>
            <a:r>
              <a:rPr lang="en-US" sz="1100" dirty="0"/>
              <a:t>046       $s 1638 $2 </a:t>
            </a:r>
            <a:r>
              <a:rPr lang="en-US" sz="1100" dirty="0" err="1"/>
              <a:t>edtf</a:t>
            </a:r>
            <a:endParaRPr lang="en-US" sz="1100" dirty="0"/>
          </a:p>
          <a:p>
            <a:pPr eaLnBrk="1" hangingPunct="1">
              <a:spcBef>
                <a:spcPct val="0"/>
              </a:spcBef>
            </a:pPr>
            <a:r>
              <a:rPr lang="en-US" sz="1100" dirty="0"/>
              <a:t>100 3_   </a:t>
            </a:r>
            <a:r>
              <a:rPr lang="en-US" sz="1100" dirty="0" err="1"/>
              <a:t>Linnell</a:t>
            </a:r>
            <a:r>
              <a:rPr lang="en-US" sz="1100" dirty="0"/>
              <a:t> … </a:t>
            </a:r>
          </a:p>
          <a:p>
            <a:pPr eaLnBrk="1" hangingPunct="1">
              <a:spcBef>
                <a:spcPct val="0"/>
              </a:spcBef>
            </a:pPr>
            <a:r>
              <a:rPr lang="en-US" sz="1100" dirty="0"/>
              <a:t>370       $e North America $e Cape Cod (Mass.) $2 </a:t>
            </a:r>
            <a:r>
              <a:rPr lang="en-US" sz="1100" dirty="0" err="1"/>
              <a:t>lcsh</a:t>
            </a:r>
            <a:endParaRPr lang="en-US" sz="1100" dirty="0"/>
          </a:p>
          <a:p>
            <a:pPr eaLnBrk="1" hangingPunct="1">
              <a:spcBef>
                <a:spcPct val="0"/>
              </a:spcBef>
            </a:pPr>
            <a:r>
              <a:rPr lang="en-US" sz="1100" dirty="0"/>
              <a:t>370       $e Scituate (Mass.) $e Barnstable (Mass.) $e Massachusetts $e United</a:t>
            </a:r>
            <a:r>
              <a:rPr lang="en-US" sz="1100" baseline="0" dirty="0"/>
              <a:t> States</a:t>
            </a:r>
            <a:r>
              <a:rPr lang="en-US" sz="1100" dirty="0"/>
              <a:t> $2 </a:t>
            </a:r>
            <a:r>
              <a:rPr lang="en-US" sz="1100" dirty="0" err="1"/>
              <a:t>naf</a:t>
            </a:r>
            <a:r>
              <a:rPr lang="en-US" sz="1100" dirty="0"/>
              <a:t>  </a:t>
            </a:r>
            <a:r>
              <a:rPr lang="en-US" sz="1100" i="1" dirty="0"/>
              <a:t>[all possible, probably not all of them would be recorded]</a:t>
            </a:r>
          </a:p>
          <a:p>
            <a:pPr eaLnBrk="1" hangingPunct="1">
              <a:spcBef>
                <a:spcPct val="0"/>
              </a:spcBef>
            </a:pPr>
            <a:r>
              <a:rPr lang="en-US" sz="1100" dirty="0"/>
              <a:t>376       Families</a:t>
            </a:r>
            <a:r>
              <a:rPr lang="en-US" sz="1100" baseline="0" dirty="0"/>
              <a:t> $2 </a:t>
            </a:r>
            <a:r>
              <a:rPr lang="en-US" sz="1100" baseline="0" dirty="0" err="1"/>
              <a:t>lcsh</a:t>
            </a:r>
            <a:endParaRPr lang="en-US" sz="1100" dirty="0"/>
          </a:p>
          <a:p>
            <a:pPr eaLnBrk="1" hangingPunct="1">
              <a:spcBef>
                <a:spcPct val="0"/>
              </a:spcBef>
            </a:pPr>
            <a:endParaRPr lang="en-US" dirty="0"/>
          </a:p>
        </p:txBody>
      </p:sp>
      <p:sp>
        <p:nvSpPr>
          <p:cNvPr id="114691" name="Slide Number Placeholder 3"/>
          <p:cNvSpPr>
            <a:spLocks noGrp="1"/>
          </p:cNvSpPr>
          <p:nvPr>
            <p:ph type="sldNum" sz="quarter" idx="5"/>
          </p:nvPr>
        </p:nvSpPr>
        <p:spPr>
          <a:noFill/>
        </p:spPr>
        <p:txBody>
          <a:bodyPr/>
          <a:lstStyle/>
          <a:p>
            <a:fld id="{AB978B6A-88E7-49BC-BBFE-E990980DB1E9}" type="slidenum">
              <a:rPr lang="en-US" smtClean="0"/>
              <a:pPr/>
              <a:t>66</a:t>
            </a:fld>
            <a:endParaRPr lang="en-US"/>
          </a:p>
        </p:txBody>
      </p:sp>
    </p:spTree>
    <p:extLst>
      <p:ext uri="{BB962C8B-B14F-4D97-AF65-F5344CB8AC3E}">
        <p14:creationId xmlns:p14="http://schemas.microsoft.com/office/powerpoint/2010/main" val="24267120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February 5,</a:t>
            </a:r>
            <a:r>
              <a:rPr lang="en-US" baseline="0" dirty="0"/>
              <a:t> 2019: changed to $2 </a:t>
            </a:r>
            <a:r>
              <a:rPr lang="en-US" baseline="0" dirty="0" err="1"/>
              <a:t>lcdgt</a:t>
            </a:r>
            <a:r>
              <a:rPr lang="en-US" baseline="0" dirty="0"/>
              <a:t> to encourage usage of LCDGT</a:t>
            </a:r>
          </a:p>
          <a:p>
            <a:pPr eaLnBrk="1" hangingPunct="1">
              <a:spcBef>
                <a:spcPct val="0"/>
              </a:spcBef>
            </a:pPr>
            <a:r>
              <a:rPr lang="en-US" baseline="0" dirty="0"/>
              <a:t>March 1, 2019: changed 370 subfield coding to $e</a:t>
            </a:r>
          </a:p>
          <a:p>
            <a:pPr defTabSz="873161">
              <a:defRPr/>
            </a:pP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67</a:t>
            </a:fld>
            <a:endParaRPr lang="en-US"/>
          </a:p>
        </p:txBody>
      </p:sp>
    </p:spTree>
    <p:extLst>
      <p:ext uri="{BB962C8B-B14F-4D97-AF65-F5344CB8AC3E}">
        <p14:creationId xmlns:p14="http://schemas.microsoft.com/office/powerpoint/2010/main" val="8161895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October 4, 2024: changed $2 to </a:t>
            </a:r>
            <a:r>
              <a:rPr lang="en-US" dirty="0" err="1"/>
              <a:t>lcsh</a:t>
            </a:r>
            <a:r>
              <a:rPr lang="en-US" dirty="0"/>
              <a:t> because Families is no longer a valid heading in LCDGT (changed in 2024 to Family members)</a:t>
            </a:r>
            <a:endParaRPr lang="en-US" baseline="0" dirty="0"/>
          </a:p>
          <a:p>
            <a:pPr eaLnBrk="1" hangingPunct="1">
              <a:spcBef>
                <a:spcPct val="0"/>
              </a:spcBef>
            </a:pPr>
            <a:r>
              <a:rPr lang="en-US" baseline="0" dirty="0"/>
              <a:t>March 1, 2019: changed 370 subfield coding to $e</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68</a:t>
            </a:fld>
            <a:endParaRPr lang="en-US"/>
          </a:p>
        </p:txBody>
      </p:sp>
    </p:spTree>
    <p:extLst>
      <p:ext uri="{BB962C8B-B14F-4D97-AF65-F5344CB8AC3E}">
        <p14:creationId xmlns:p14="http://schemas.microsoft.com/office/powerpoint/2010/main" val="32127417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2024: changed $2 to </a:t>
            </a:r>
            <a:r>
              <a:rPr lang="en-US" dirty="0" err="1"/>
              <a:t>lcsh</a:t>
            </a:r>
            <a:r>
              <a:rPr lang="en-US" dirty="0"/>
              <a:t> because Families is no longer a valid heading in LCDGT (changed in 2024 to Family members)</a:t>
            </a:r>
          </a:p>
          <a:p>
            <a:r>
              <a:rPr lang="en-US" dirty="0"/>
              <a:t>February</a:t>
            </a:r>
            <a:r>
              <a:rPr lang="en-US" baseline="0" dirty="0"/>
              <a:t> 5, 2019: changed to $2 </a:t>
            </a:r>
            <a:r>
              <a:rPr lang="en-US" baseline="0" dirty="0" err="1"/>
              <a:t>lcdgt</a:t>
            </a:r>
            <a:r>
              <a:rPr lang="en-US" baseline="0" dirty="0"/>
              <a:t> to encourage usage of LCDGT </a:t>
            </a:r>
          </a:p>
          <a:p>
            <a:pPr defTabSz="873161">
              <a:defRPr/>
            </a:pPr>
            <a:r>
              <a:rPr lang="en-US" dirty="0"/>
              <a:t>March</a:t>
            </a:r>
            <a:r>
              <a:rPr lang="en-US" baseline="0" dirty="0"/>
              <a:t> 1, 2019: changed format of first 670, changed 370 subfield coding to $e</a:t>
            </a:r>
          </a:p>
          <a:p>
            <a:pPr defTabSz="873161">
              <a:defRPr/>
            </a:pP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69</a:t>
            </a:fld>
            <a:endParaRPr lang="en-US"/>
          </a:p>
        </p:txBody>
      </p:sp>
    </p:spTree>
    <p:extLst>
      <p:ext uri="{BB962C8B-B14F-4D97-AF65-F5344CB8AC3E}">
        <p14:creationId xmlns:p14="http://schemas.microsoft.com/office/powerpoint/2010/main" val="8010046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October 4, 2024: changed $2 to </a:t>
            </a:r>
            <a:r>
              <a:rPr lang="en-US" dirty="0" err="1"/>
              <a:t>lcsh</a:t>
            </a:r>
            <a:r>
              <a:rPr lang="en-US" dirty="0"/>
              <a:t> because Families is no longer a valid heading in LCDGT (changed in 2024 to Family members)</a:t>
            </a:r>
          </a:p>
          <a:p>
            <a:pPr eaLnBrk="1" hangingPunct="1">
              <a:spcBef>
                <a:spcPct val="0"/>
              </a:spcBef>
            </a:pPr>
            <a:r>
              <a:rPr lang="en-US" dirty="0"/>
              <a:t>February</a:t>
            </a:r>
            <a:r>
              <a:rPr lang="en-US" baseline="0" dirty="0"/>
              <a:t> 5, 2019: changed first 376 to $2 </a:t>
            </a:r>
            <a:r>
              <a:rPr lang="en-US" baseline="0" dirty="0" err="1"/>
              <a:t>lcdgt</a:t>
            </a:r>
            <a:r>
              <a:rPr lang="en-US" baseline="0" dirty="0"/>
              <a:t> to encourage usage of LCDGT</a:t>
            </a:r>
          </a:p>
          <a:p>
            <a:pPr eaLnBrk="1" hangingPunct="1">
              <a:spcBef>
                <a:spcPct val="0"/>
              </a:spcBef>
            </a:pPr>
            <a:endParaRPr lang="en-US" dirty="0"/>
          </a:p>
          <a:p>
            <a:pPr eaLnBrk="1" hangingPunct="1">
              <a:spcBef>
                <a:spcPct val="0"/>
              </a:spcBef>
            </a:pPr>
            <a:r>
              <a:rPr lang="en-US" dirty="0"/>
              <a:t>Note in this case that</a:t>
            </a:r>
            <a:r>
              <a:rPr lang="en-US" baseline="0" dirty="0"/>
              <a:t> because the controlled terms come from different vocabularies they must be recorded in separate 376 fields.</a:t>
            </a:r>
            <a:endParaRPr lang="en-US" dirty="0"/>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70</a:t>
            </a:fld>
            <a:endParaRPr lang="en-US"/>
          </a:p>
        </p:txBody>
      </p:sp>
    </p:spTree>
    <p:extLst>
      <p:ext uri="{BB962C8B-B14F-4D97-AF65-F5344CB8AC3E}">
        <p14:creationId xmlns:p14="http://schemas.microsoft.com/office/powerpoint/2010/main" val="19205662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a:noFill/>
          <a:ln/>
        </p:spPr>
        <p:txBody>
          <a:bodyPr/>
          <a:lstStyle/>
          <a:p>
            <a:pPr defTabSz="873161" eaLnBrk="1" hangingPunct="1">
              <a:spcBef>
                <a:spcPct val="0"/>
              </a:spcBef>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defTabSz="873161" eaLnBrk="1" hangingPunct="1">
              <a:spcBef>
                <a:spcPct val="0"/>
              </a:spcBef>
              <a:defRPr/>
            </a:pPr>
            <a:r>
              <a:rPr lang="en-US" baseline="0" dirty="0"/>
              <a:t>August 12, 2019: added Alessi to Rosa Alessi Coniglio in notes; November 22, 2019: added info on established and unestablished names with dates</a:t>
            </a:r>
          </a:p>
          <a:p>
            <a:pPr marL="0" marR="0" lvl="0" indent="0" algn="l" defTabSz="873161" rtl="0" eaLnBrk="1" fontAlgn="base" latinLnBrk="0" hangingPunct="1">
              <a:lnSpc>
                <a:spcPct val="100000"/>
              </a:lnSpc>
              <a:spcBef>
                <a:spcPct val="0"/>
              </a:spcBef>
              <a:spcAft>
                <a:spcPct val="0"/>
              </a:spcAft>
              <a:buClrTx/>
              <a:buSzTx/>
              <a:buFontTx/>
              <a:buNone/>
              <a:tabLst/>
              <a:defRPr/>
            </a:pPr>
            <a:r>
              <a:rPr lang="en-US" baseline="0" dirty="0"/>
              <a:t>March 1, 2019: changed 370 subfield coding to $e</a:t>
            </a:r>
          </a:p>
          <a:p>
            <a:pPr defTabSz="873161" eaLnBrk="1" hangingPunct="1">
              <a:spcBef>
                <a:spcPct val="0"/>
              </a:spcBef>
              <a:defRPr/>
            </a:pPr>
            <a:r>
              <a:rPr lang="en-US" dirty="0"/>
              <a:t>February 5,</a:t>
            </a:r>
            <a:r>
              <a:rPr lang="en-US" baseline="0" dirty="0"/>
              <a:t> 2019: changed Families 376 to $2 </a:t>
            </a:r>
            <a:r>
              <a:rPr lang="en-US" baseline="0" dirty="0" err="1"/>
              <a:t>lcdgt</a:t>
            </a:r>
            <a:r>
              <a:rPr lang="en-US" baseline="0" dirty="0"/>
              <a:t> to encourage usage of LCDGT</a:t>
            </a:r>
          </a:p>
          <a:p>
            <a:pPr eaLnBrk="1" hangingPunct="1">
              <a:spcBef>
                <a:spcPct val="0"/>
              </a:spcBef>
            </a:pPr>
            <a:endParaRPr lang="en-US" sz="1100" dirty="0"/>
          </a:p>
          <a:p>
            <a:pPr eaLnBrk="1" hangingPunct="1">
              <a:spcBef>
                <a:spcPct val="0"/>
              </a:spcBef>
            </a:pPr>
            <a:r>
              <a:rPr lang="en-US" dirty="0"/>
              <a:t>Don’t add anything to the authorized access point yet. You can record more than one prominent member associated with the family.</a:t>
            </a:r>
          </a:p>
          <a:p>
            <a:pPr eaLnBrk="1" hangingPunct="1">
              <a:spcBef>
                <a:spcPct val="0"/>
              </a:spcBef>
            </a:pPr>
            <a:endParaRPr lang="en-US" dirty="0"/>
          </a:p>
          <a:p>
            <a:pPr eaLnBrk="1" hangingPunct="1">
              <a:spcBef>
                <a:spcPct val="0"/>
              </a:spcBef>
            </a:pPr>
            <a:r>
              <a:rPr lang="en-US" dirty="0"/>
              <a:t>Information about prominent members of the families should already be recorded in participants’ 670 fields.</a:t>
            </a:r>
          </a:p>
          <a:p>
            <a:pPr eaLnBrk="1" hangingPunct="1">
              <a:spcBef>
                <a:spcPct val="0"/>
              </a:spcBef>
            </a:pPr>
            <a:endParaRPr lang="en-US" dirty="0"/>
          </a:p>
          <a:p>
            <a:pPr eaLnBrk="1" hangingPunct="1">
              <a:spcBef>
                <a:spcPct val="0"/>
              </a:spcBef>
            </a:pPr>
            <a:r>
              <a:rPr lang="en-US" dirty="0"/>
              <a:t>Robert </a:t>
            </a:r>
            <a:r>
              <a:rPr lang="en-US" dirty="0" err="1"/>
              <a:t>Linnell’s</a:t>
            </a:r>
            <a:r>
              <a:rPr lang="en-US" dirty="0"/>
              <a:t> birth and death dates are 1584-1662. The form is the established form of the name, but you are not required to establish the name in order to record it in 376. If a relationship link is recorded between the family and the person (500 field, see below), however, the person’s name will need to be established.</a:t>
            </a:r>
          </a:p>
          <a:p>
            <a:pPr eaLnBrk="1" hangingPunct="1">
              <a:spcBef>
                <a:spcPct val="0"/>
              </a:spcBef>
            </a:pPr>
            <a:endParaRPr lang="en-US" dirty="0"/>
          </a:p>
          <a:p>
            <a:pPr eaLnBrk="1" hangingPunct="1">
              <a:spcBef>
                <a:spcPct val="0"/>
              </a:spcBef>
            </a:pPr>
            <a:r>
              <a:rPr lang="en-US" dirty="0"/>
              <a:t>William Cunningham’s dates are 1765-1823; Nancy Cunningham’s dates are 1776-1830; both have been established in the NAF.</a:t>
            </a:r>
            <a:r>
              <a:rPr lang="en-US" baseline="0" dirty="0"/>
              <a:t> </a:t>
            </a:r>
          </a:p>
          <a:p>
            <a:pPr eaLnBrk="1" hangingPunct="1">
              <a:spcBef>
                <a:spcPct val="0"/>
              </a:spcBef>
            </a:pPr>
            <a:endParaRPr lang="en-US" baseline="0" dirty="0"/>
          </a:p>
          <a:p>
            <a:pPr eaLnBrk="1" hangingPunct="1">
              <a:spcBef>
                <a:spcPct val="0"/>
              </a:spcBef>
            </a:pPr>
            <a:r>
              <a:rPr lang="en-US" baseline="0" dirty="0"/>
              <a:t>Gaetano </a:t>
            </a:r>
            <a:r>
              <a:rPr lang="en-US" baseline="0" dirty="0" err="1"/>
              <a:t>Coniglio’s</a:t>
            </a:r>
            <a:r>
              <a:rPr lang="en-US" baseline="0" dirty="0"/>
              <a:t> dates are 1889-1944; Rosa </a:t>
            </a:r>
            <a:r>
              <a:rPr lang="en-US" baseline="0" dirty="0" err="1"/>
              <a:t>Alessi</a:t>
            </a:r>
            <a:r>
              <a:rPr lang="en-US" baseline="0" dirty="0"/>
              <a:t> </a:t>
            </a:r>
            <a:r>
              <a:rPr lang="en-US" baseline="0" dirty="0" err="1"/>
              <a:t>Coniglio’s</a:t>
            </a:r>
            <a:r>
              <a:rPr lang="en-US" baseline="0" dirty="0"/>
              <a:t> dates are 1893-1972. Neither </a:t>
            </a:r>
            <a:r>
              <a:rPr lang="en-US" baseline="0" dirty="0" err="1"/>
              <a:t>Coniglio</a:t>
            </a:r>
            <a:r>
              <a:rPr lang="en-US" baseline="0" dirty="0"/>
              <a:t> has been established in the NAF.</a:t>
            </a:r>
            <a:endParaRPr lang="en-US" dirty="0"/>
          </a:p>
          <a:p>
            <a:pPr eaLnBrk="1" hangingPunct="1">
              <a:spcBef>
                <a:spcPct val="0"/>
              </a:spcBef>
            </a:pPr>
            <a:endParaRPr lang="en-US" dirty="0"/>
          </a:p>
          <a:p>
            <a:pPr eaLnBrk="1" hangingPunct="1">
              <a:spcBef>
                <a:spcPct val="0"/>
              </a:spcBef>
            </a:pPr>
            <a:r>
              <a:rPr lang="en-US" dirty="0"/>
              <a:t>046      $s 1795 [or 1818] $2 </a:t>
            </a:r>
            <a:r>
              <a:rPr lang="en-US" dirty="0" err="1"/>
              <a:t>edtf</a:t>
            </a:r>
            <a:endParaRPr lang="en-US" dirty="0"/>
          </a:p>
          <a:p>
            <a:pPr eaLnBrk="1" hangingPunct="1">
              <a:spcBef>
                <a:spcPct val="0"/>
              </a:spcBef>
            </a:pPr>
            <a:r>
              <a:rPr lang="en-US" dirty="0"/>
              <a:t>100 3_ </a:t>
            </a:r>
            <a:r>
              <a:rPr lang="en-US" baseline="0" dirty="0"/>
              <a:t> </a:t>
            </a:r>
            <a:r>
              <a:rPr lang="en-US" dirty="0"/>
              <a:t>$a Cunningham …</a:t>
            </a:r>
          </a:p>
          <a:p>
            <a:pPr eaLnBrk="1" hangingPunct="1">
              <a:spcBef>
                <a:spcPct val="0"/>
              </a:spcBef>
            </a:pPr>
            <a:r>
              <a:rPr lang="en-US" dirty="0"/>
              <a:t>370      $e Trigg County (Ky.) $2 </a:t>
            </a:r>
            <a:r>
              <a:rPr lang="en-US" dirty="0" err="1"/>
              <a:t>naf</a:t>
            </a:r>
            <a:r>
              <a:rPr lang="en-US" dirty="0"/>
              <a:t> $s 1818 </a:t>
            </a:r>
          </a:p>
          <a:p>
            <a:pPr eaLnBrk="1" hangingPunct="1">
              <a:spcBef>
                <a:spcPct val="0"/>
              </a:spcBef>
            </a:pPr>
            <a:r>
              <a:rPr lang="en-US" sz="1100" dirty="0"/>
              <a:t>376      $a Families $2 </a:t>
            </a:r>
            <a:r>
              <a:rPr lang="en-US" sz="1100" dirty="0" err="1"/>
              <a:t>lcsh</a:t>
            </a:r>
            <a:endParaRPr lang="en-US" sz="1100" dirty="0"/>
          </a:p>
          <a:p>
            <a:pPr marL="218290" indent="-218290" eaLnBrk="1" hangingPunct="1">
              <a:spcBef>
                <a:spcPct val="0"/>
              </a:spcBef>
              <a:buAutoNum type="arabicPlain" startAt="376"/>
            </a:pPr>
            <a:r>
              <a:rPr lang="en-US" dirty="0"/>
              <a:t>      $b Cunningham, William, 1765-1823 $b Cunningham, Nancy, 1776-1830 $2 </a:t>
            </a:r>
            <a:r>
              <a:rPr lang="en-US" dirty="0" err="1"/>
              <a:t>naf</a:t>
            </a:r>
            <a:endParaRPr lang="en-US" dirty="0"/>
          </a:p>
          <a:p>
            <a:pPr eaLnBrk="1" hangingPunct="1">
              <a:spcBef>
                <a:spcPct val="0"/>
              </a:spcBef>
            </a:pPr>
            <a:endParaRPr lang="en-US" dirty="0"/>
          </a:p>
          <a:p>
            <a:pPr eaLnBrk="1" hangingPunct="1">
              <a:spcBef>
                <a:spcPct val="0"/>
              </a:spcBef>
            </a:pPr>
            <a:r>
              <a:rPr lang="en-US" dirty="0"/>
              <a:t>046      $s 1912-11-30 [or 1913-04-30] $2 </a:t>
            </a:r>
            <a:r>
              <a:rPr lang="en-US" dirty="0" err="1"/>
              <a:t>edtf</a:t>
            </a:r>
            <a:endParaRPr lang="en-US" dirty="0"/>
          </a:p>
          <a:p>
            <a:pPr eaLnBrk="1" hangingPunct="1">
              <a:spcBef>
                <a:spcPct val="0"/>
              </a:spcBef>
            </a:pPr>
            <a:r>
              <a:rPr lang="en-US" dirty="0"/>
              <a:t>100 3_ $a</a:t>
            </a:r>
            <a:r>
              <a:rPr lang="en-US" baseline="0" dirty="0"/>
              <a:t> </a:t>
            </a:r>
            <a:r>
              <a:rPr lang="en-US" dirty="0" err="1"/>
              <a:t>Coniglio</a:t>
            </a:r>
            <a:r>
              <a:rPr lang="en-US" dirty="0"/>
              <a:t> …</a:t>
            </a:r>
          </a:p>
          <a:p>
            <a:pPr eaLnBrk="1" hangingPunct="1">
              <a:spcBef>
                <a:spcPct val="0"/>
              </a:spcBef>
            </a:pPr>
            <a:r>
              <a:rPr lang="en-US" dirty="0"/>
              <a:t>370      $e </a:t>
            </a:r>
            <a:r>
              <a:rPr lang="en-US" dirty="0" err="1"/>
              <a:t>Serradifalco</a:t>
            </a:r>
            <a:r>
              <a:rPr lang="en-US" dirty="0"/>
              <a:t> (Italy) $e Robertsdale (Pa.) $2 </a:t>
            </a:r>
            <a:r>
              <a:rPr lang="en-US" dirty="0" err="1"/>
              <a:t>naf</a:t>
            </a:r>
            <a:r>
              <a:rPr lang="en-US" dirty="0"/>
              <a:t> </a:t>
            </a:r>
          </a:p>
          <a:p>
            <a:pPr eaLnBrk="1" hangingPunct="1">
              <a:spcBef>
                <a:spcPct val="0"/>
              </a:spcBef>
            </a:pPr>
            <a:r>
              <a:rPr lang="en-US" dirty="0"/>
              <a:t>376      $a Families</a:t>
            </a:r>
            <a:r>
              <a:rPr lang="en-US" baseline="0" dirty="0"/>
              <a:t> $2 </a:t>
            </a:r>
            <a:r>
              <a:rPr lang="en-US" baseline="0" dirty="0" err="1"/>
              <a:t>lcsh</a:t>
            </a:r>
            <a:r>
              <a:rPr lang="en-US" dirty="0"/>
              <a:t> </a:t>
            </a:r>
          </a:p>
          <a:p>
            <a:pPr eaLnBrk="1" hangingPunct="1">
              <a:spcBef>
                <a:spcPct val="0"/>
              </a:spcBef>
            </a:pPr>
            <a:r>
              <a:rPr lang="en-US" dirty="0"/>
              <a:t>376      $b </a:t>
            </a:r>
            <a:r>
              <a:rPr lang="en-US" dirty="0" err="1"/>
              <a:t>Coniglio</a:t>
            </a:r>
            <a:r>
              <a:rPr lang="en-US" dirty="0"/>
              <a:t>,</a:t>
            </a:r>
            <a:r>
              <a:rPr lang="en-US" baseline="0" dirty="0"/>
              <a:t> Gaetano, 1889-1944 $b </a:t>
            </a:r>
            <a:r>
              <a:rPr lang="en-US" baseline="0" dirty="0" err="1"/>
              <a:t>Coniglio</a:t>
            </a:r>
            <a:r>
              <a:rPr lang="en-US" baseline="0" dirty="0"/>
              <a:t>, Rosa </a:t>
            </a:r>
            <a:r>
              <a:rPr lang="en-US" baseline="0" dirty="0" err="1"/>
              <a:t>Alessi</a:t>
            </a:r>
            <a:r>
              <a:rPr lang="en-US" baseline="0" dirty="0"/>
              <a:t>, 1893-1972</a:t>
            </a:r>
            <a:endParaRPr lang="en-US" dirty="0"/>
          </a:p>
          <a:p>
            <a:pPr eaLnBrk="1" hangingPunct="1">
              <a:spcBef>
                <a:spcPct val="0"/>
              </a:spcBef>
            </a:pPr>
            <a:endParaRPr lang="en-US" dirty="0"/>
          </a:p>
          <a:p>
            <a:pPr eaLnBrk="1" hangingPunct="1">
              <a:spcBef>
                <a:spcPct val="0"/>
              </a:spcBef>
            </a:pPr>
            <a:r>
              <a:rPr lang="en-US" dirty="0"/>
              <a:t>046      $s 1638 $2 </a:t>
            </a:r>
            <a:r>
              <a:rPr lang="en-US" dirty="0" err="1"/>
              <a:t>edtf</a:t>
            </a:r>
            <a:endParaRPr lang="en-US" dirty="0"/>
          </a:p>
          <a:p>
            <a:pPr eaLnBrk="1" hangingPunct="1">
              <a:spcBef>
                <a:spcPct val="0"/>
              </a:spcBef>
            </a:pPr>
            <a:r>
              <a:rPr lang="en-US" dirty="0"/>
              <a:t>100 3_ </a:t>
            </a:r>
            <a:r>
              <a:rPr lang="en-US" baseline="0" dirty="0"/>
              <a:t>$a </a:t>
            </a:r>
            <a:r>
              <a:rPr lang="en-US" dirty="0" err="1"/>
              <a:t>Linnell</a:t>
            </a:r>
            <a:r>
              <a:rPr lang="en-US" dirty="0"/>
              <a:t> …</a:t>
            </a:r>
          </a:p>
          <a:p>
            <a:pPr eaLnBrk="1" hangingPunct="1">
              <a:spcBef>
                <a:spcPct val="0"/>
              </a:spcBef>
            </a:pPr>
            <a:r>
              <a:rPr lang="en-US" dirty="0"/>
              <a:t>370      $e North America $e Cape Cod (Mass.) $2 </a:t>
            </a:r>
            <a:r>
              <a:rPr lang="en-US" dirty="0" err="1"/>
              <a:t>lcsh</a:t>
            </a:r>
            <a:endParaRPr lang="en-US" dirty="0"/>
          </a:p>
          <a:p>
            <a:pPr eaLnBrk="1" hangingPunct="1">
              <a:spcBef>
                <a:spcPct val="0"/>
              </a:spcBef>
            </a:pPr>
            <a:r>
              <a:rPr lang="en-US" dirty="0"/>
              <a:t>370      $e Scituate (Mass.) $e Barnstable (Mass.) $e Massachusetts $c United States $2 </a:t>
            </a:r>
            <a:r>
              <a:rPr lang="en-US" dirty="0" err="1"/>
              <a:t>naf</a:t>
            </a:r>
            <a:r>
              <a:rPr lang="en-US" dirty="0"/>
              <a:t> [all possible, probably not all would be on any one]</a:t>
            </a:r>
          </a:p>
          <a:p>
            <a:pPr eaLnBrk="1" hangingPunct="1">
              <a:spcBef>
                <a:spcPct val="0"/>
              </a:spcBef>
            </a:pPr>
            <a:r>
              <a:rPr lang="en-US" dirty="0"/>
              <a:t>376      $a Families</a:t>
            </a:r>
            <a:r>
              <a:rPr lang="en-US" baseline="0" dirty="0"/>
              <a:t> $2 </a:t>
            </a:r>
            <a:r>
              <a:rPr lang="en-US" baseline="0" dirty="0" err="1"/>
              <a:t>lcsh</a:t>
            </a:r>
            <a:endParaRPr lang="en-US" dirty="0"/>
          </a:p>
          <a:p>
            <a:pPr eaLnBrk="1" hangingPunct="1">
              <a:spcBef>
                <a:spcPct val="0"/>
              </a:spcBef>
            </a:pPr>
            <a:r>
              <a:rPr lang="en-US" dirty="0"/>
              <a:t>376      $b </a:t>
            </a:r>
            <a:r>
              <a:rPr lang="en-US" dirty="0" err="1"/>
              <a:t>Linnell</a:t>
            </a:r>
            <a:r>
              <a:rPr lang="en-US" dirty="0"/>
              <a:t>, Robert, 1584-1662 $2 </a:t>
            </a:r>
            <a:r>
              <a:rPr lang="en-US" dirty="0" err="1"/>
              <a:t>naf</a:t>
            </a:r>
            <a:endParaRPr lang="en-US" dirty="0"/>
          </a:p>
        </p:txBody>
      </p:sp>
      <p:sp>
        <p:nvSpPr>
          <p:cNvPr id="117763" name="Slide Number Placeholder 3"/>
          <p:cNvSpPr>
            <a:spLocks noGrp="1"/>
          </p:cNvSpPr>
          <p:nvPr>
            <p:ph type="sldNum" sz="quarter" idx="5"/>
          </p:nvPr>
        </p:nvSpPr>
        <p:spPr>
          <a:noFill/>
        </p:spPr>
        <p:txBody>
          <a:bodyPr/>
          <a:lstStyle/>
          <a:p>
            <a:fld id="{080B92C2-F4B3-48DA-94D8-7867280D98B9}" type="slidenum">
              <a:rPr lang="en-US" smtClean="0"/>
              <a:pPr/>
              <a:t>71</a:t>
            </a:fld>
            <a:endParaRPr lang="en-US"/>
          </a:p>
        </p:txBody>
      </p:sp>
    </p:spTree>
    <p:extLst>
      <p:ext uri="{BB962C8B-B14F-4D97-AF65-F5344CB8AC3E}">
        <p14:creationId xmlns:p14="http://schemas.microsoft.com/office/powerpoint/2010/main" val="40689632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2024: changed $2 to </a:t>
            </a:r>
            <a:r>
              <a:rPr lang="en-US" dirty="0" err="1"/>
              <a:t>lcsh</a:t>
            </a:r>
            <a:r>
              <a:rPr lang="en-US" dirty="0"/>
              <a:t> because Families is no longer a valid heading in LCDGT (changed in 2024 to Family members)</a:t>
            </a:r>
            <a:endParaRPr lang="en-US" baseline="0" dirty="0"/>
          </a:p>
          <a:p>
            <a:r>
              <a:rPr lang="en-US" baseline="0" dirty="0"/>
              <a:t>August 12, 2019: added Alessi to Rosa Coniglio’s name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March 1, 2019: changed 370 subfield coding to $e</a:t>
            </a:r>
          </a:p>
          <a:p>
            <a:r>
              <a:rPr lang="en-US" dirty="0"/>
              <a:t>February</a:t>
            </a:r>
            <a:r>
              <a:rPr lang="en-US" baseline="0" dirty="0"/>
              <a:t> 5, 2019: changed </a:t>
            </a:r>
            <a:r>
              <a:rPr lang="en-US" baseline="0" dirty="0" err="1"/>
              <a:t>Famlies</a:t>
            </a:r>
            <a:r>
              <a:rPr lang="en-US" baseline="0" dirty="0"/>
              <a:t> 376 to $2 </a:t>
            </a:r>
            <a:r>
              <a:rPr lang="en-US" baseline="0" dirty="0" err="1"/>
              <a:t>lcdgt</a:t>
            </a:r>
            <a:r>
              <a:rPr lang="en-US" baseline="0" dirty="0"/>
              <a:t> to encourage usage of LCDGT</a:t>
            </a:r>
          </a:p>
          <a:p>
            <a:endParaRPr lang="en-US" baseline="0" dirty="0"/>
          </a:p>
          <a:p>
            <a:r>
              <a:rPr lang="en-US" dirty="0"/>
              <a:t>Neither Coniglio has been established in the</a:t>
            </a:r>
            <a:r>
              <a:rPr lang="en-US" baseline="0" dirty="0"/>
              <a:t> LC/NACO Authority File, so do not include $2 </a:t>
            </a:r>
            <a:r>
              <a:rPr lang="en-US" baseline="0" dirty="0" err="1"/>
              <a:t>naf</a:t>
            </a:r>
            <a:r>
              <a:rPr lang="en-US" baseline="0" dirty="0"/>
              <a:t> in their 376 field.</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72</a:t>
            </a:fld>
            <a:endParaRPr lang="en-US"/>
          </a:p>
        </p:txBody>
      </p:sp>
    </p:spTree>
    <p:extLst>
      <p:ext uri="{BB962C8B-B14F-4D97-AF65-F5344CB8AC3E}">
        <p14:creationId xmlns:p14="http://schemas.microsoft.com/office/powerpoint/2010/main" val="2302012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873161" rtl="0" eaLnBrk="0" fontAlgn="base" latinLnBrk="0" hangingPunct="0">
              <a:lnSpc>
                <a:spcPct val="100000"/>
              </a:lnSpc>
              <a:spcBef>
                <a:spcPct val="30000"/>
              </a:spcBef>
              <a:spcAft>
                <a:spcPct val="0"/>
              </a:spcAft>
              <a:buClrTx/>
              <a:buSzTx/>
              <a:buFontTx/>
              <a:buNone/>
              <a:tabLst/>
              <a:defRPr/>
            </a:pPr>
            <a:r>
              <a:rPr lang="en-US" baseline="0" dirty="0"/>
              <a:t>March 1, 2019: changed 370 subfield coding to $e</a:t>
            </a:r>
            <a:endParaRPr lang="en-US" dirty="0"/>
          </a:p>
          <a:p>
            <a:pPr defTabSz="873161">
              <a:defRPr/>
            </a:pPr>
            <a:r>
              <a:rPr lang="en-US" dirty="0"/>
              <a:t>February 5, </a:t>
            </a:r>
            <a:r>
              <a:rPr lang="en-US" baseline="0" dirty="0"/>
              <a:t>2019: changed 376 by adding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73</a:t>
            </a:fld>
            <a:endParaRPr lang="en-US"/>
          </a:p>
        </p:txBody>
      </p:sp>
    </p:spTree>
    <p:extLst>
      <p:ext uri="{BB962C8B-B14F-4D97-AF65-F5344CB8AC3E}">
        <p14:creationId xmlns:p14="http://schemas.microsoft.com/office/powerpoint/2010/main" val="33246243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March</a:t>
            </a:r>
            <a:r>
              <a:rPr lang="en-US" baseline="0" dirty="0"/>
              <a:t> 1, 2019: changed format of first 670; changed 370 subfield coding to $e</a:t>
            </a:r>
            <a:endParaRPr lang="en-US" dirty="0"/>
          </a:p>
          <a:p>
            <a:pPr defTabSz="873161">
              <a:defRPr/>
            </a:pPr>
            <a:r>
              <a:rPr lang="en-US" dirty="0"/>
              <a:t>February</a:t>
            </a:r>
            <a:r>
              <a:rPr lang="en-US" baseline="0" dirty="0"/>
              <a:t> 5, 2019: changed 376 by adding $2 </a:t>
            </a:r>
            <a:r>
              <a:rPr lang="en-US" baseline="0" dirty="0" err="1"/>
              <a:t>lcdgt</a:t>
            </a:r>
            <a:r>
              <a:rPr lang="en-US" baseline="0" dirty="0"/>
              <a:t> to encourage usage of LCDGT</a:t>
            </a:r>
          </a:p>
          <a:p>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74</a:t>
            </a:fld>
            <a:endParaRPr lang="en-US"/>
          </a:p>
        </p:txBody>
      </p:sp>
    </p:spTree>
    <p:extLst>
      <p:ext uri="{BB962C8B-B14F-4D97-AF65-F5344CB8AC3E}">
        <p14:creationId xmlns:p14="http://schemas.microsoft.com/office/powerpoint/2010/main" val="34059435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bwMode="auto">
          <a:noFill/>
          <a:ln>
            <a:solidFill>
              <a:srgbClr val="000000"/>
            </a:solidFill>
            <a:miter lim="800000"/>
            <a:headEnd/>
            <a:tailEnd/>
          </a:ln>
        </p:spPr>
      </p:sp>
      <p:sp>
        <p:nvSpPr>
          <p:cNvPr id="119810" name="Notes Placeholder 2"/>
          <p:cNvSpPr>
            <a:spLocks noGrp="1"/>
          </p:cNvSpPr>
          <p:nvPr>
            <p:ph type="body" idx="1"/>
          </p:nvPr>
        </p:nvSpPr>
        <p:spPr>
          <a:noFill/>
          <a:ln/>
        </p:spPr>
        <p:txBody>
          <a:bodyPr/>
          <a:lstStyle/>
          <a:p>
            <a:pPr defTabSz="873161">
              <a:defRPr/>
            </a:pPr>
            <a:r>
              <a:rPr lang="en-US" dirty="0"/>
              <a:t>October 4, 2024: changed $2 to </a:t>
            </a:r>
            <a:r>
              <a:rPr lang="en-US" dirty="0" err="1"/>
              <a:t>lcsh</a:t>
            </a:r>
            <a:r>
              <a:rPr lang="en-US" dirty="0"/>
              <a:t> because Families is no longer a valid heading in LCDGT (changed in 2024 to Family members)</a:t>
            </a:r>
          </a:p>
          <a:p>
            <a:pPr defTabSz="873161">
              <a:defRPr/>
            </a:pPr>
            <a:r>
              <a:rPr lang="en-US" dirty="0"/>
              <a:t>February 5,</a:t>
            </a:r>
            <a:r>
              <a:rPr lang="en-US" baseline="0" dirty="0"/>
              <a:t> 2019: changed 376 by adding $2 </a:t>
            </a:r>
            <a:r>
              <a:rPr lang="en-US" baseline="0" dirty="0" err="1"/>
              <a:t>lcdgt</a:t>
            </a:r>
            <a:r>
              <a:rPr lang="en-US" baseline="0" dirty="0"/>
              <a:t> to encourage usage of LCDGT</a:t>
            </a:r>
            <a:endParaRPr lang="en-US" dirty="0"/>
          </a:p>
          <a:p>
            <a:pPr defTabSz="873161" eaLnBrk="1" hangingPunct="1">
              <a:spcBef>
                <a:spcPct val="0"/>
              </a:spcBef>
              <a:defRPr/>
            </a:pPr>
            <a:endParaRPr lang="en-US" dirty="0"/>
          </a:p>
          <a:p>
            <a:pPr eaLnBrk="1" hangingPunct="1">
              <a:spcBef>
                <a:spcPct val="0"/>
              </a:spcBef>
            </a:pPr>
            <a:r>
              <a:rPr lang="en-US" dirty="0"/>
              <a:t>Some information about the Earls of Shrewsbury: http://www.hereditarytitles.com/Page24.html </a:t>
            </a:r>
          </a:p>
        </p:txBody>
      </p:sp>
      <p:sp>
        <p:nvSpPr>
          <p:cNvPr id="119811" name="Slide Number Placeholder 3"/>
          <p:cNvSpPr>
            <a:spLocks noGrp="1"/>
          </p:cNvSpPr>
          <p:nvPr>
            <p:ph type="sldNum" sz="quarter" idx="5"/>
          </p:nvPr>
        </p:nvSpPr>
        <p:spPr>
          <a:noFill/>
        </p:spPr>
        <p:txBody>
          <a:bodyPr/>
          <a:lstStyle/>
          <a:p>
            <a:fld id="{AD3E8CE0-C825-4309-A34D-8EFC45BEF2A7}" type="slidenum">
              <a:rPr lang="en-US" smtClean="0"/>
              <a:pPr/>
              <a:t>75</a:t>
            </a:fld>
            <a:endParaRPr lang="en-US"/>
          </a:p>
        </p:txBody>
      </p:sp>
    </p:spTree>
    <p:extLst>
      <p:ext uri="{BB962C8B-B14F-4D97-AF65-F5344CB8AC3E}">
        <p14:creationId xmlns:p14="http://schemas.microsoft.com/office/powerpoint/2010/main" val="1971441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2024: expanded second bullet to mention use of other codes</a:t>
            </a:r>
          </a:p>
          <a:p>
            <a:r>
              <a:rPr lang="en-US" dirty="0"/>
              <a:t>March</a:t>
            </a:r>
            <a:r>
              <a:rPr lang="en-US" baseline="0" dirty="0"/>
              <a:t> 20, 2017</a:t>
            </a:r>
          </a:p>
          <a:p>
            <a:endParaRPr lang="en-US" baseline="0" dirty="0"/>
          </a:p>
          <a:p>
            <a:r>
              <a:rPr lang="en-US" baseline="0" dirty="0"/>
              <a:t>Record the same as Language of Person (RDA 9.14).</a:t>
            </a:r>
            <a:endParaRPr lang="en-US" dirty="0"/>
          </a:p>
        </p:txBody>
      </p:sp>
      <p:sp>
        <p:nvSpPr>
          <p:cNvPr id="4" name="Slide Number Placeholder 3"/>
          <p:cNvSpPr>
            <a:spLocks noGrp="1"/>
          </p:cNvSpPr>
          <p:nvPr>
            <p:ph type="sldNum" sz="quarter" idx="10"/>
          </p:nvPr>
        </p:nvSpPr>
        <p:spPr/>
        <p:txBody>
          <a:bodyPr/>
          <a:lstStyle/>
          <a:p>
            <a:fld id="{3CAE09A8-D713-4556-AF97-F7041742ED7E}" type="slidenum">
              <a:rPr lang="en-US" smtClean="0"/>
              <a:t>76</a:t>
            </a:fld>
            <a:endParaRPr lang="en-US"/>
          </a:p>
        </p:txBody>
      </p:sp>
    </p:spTree>
    <p:extLst>
      <p:ext uri="{BB962C8B-B14F-4D97-AF65-F5344CB8AC3E}">
        <p14:creationId xmlns:p14="http://schemas.microsoft.com/office/powerpoint/2010/main" val="31733186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19" eaLnBrk="1" fontAlgn="auto" hangingPunct="1">
              <a:spcBef>
                <a:spcPts val="0"/>
              </a:spcBef>
              <a:spcAft>
                <a:spcPts val="0"/>
              </a:spcAft>
              <a:defRPr/>
            </a:pPr>
            <a:r>
              <a:rPr lang="en-US" dirty="0"/>
              <a:t>December 15, 2016</a:t>
            </a:r>
          </a:p>
          <a:p>
            <a:pPr defTabSz="874819" eaLnBrk="1" fontAlgn="auto" hangingPunct="1">
              <a:spcBef>
                <a:spcPts val="0"/>
              </a:spcBef>
              <a:spcAft>
                <a:spcPts val="0"/>
              </a:spcAft>
              <a:defRPr/>
            </a:pPr>
            <a:endParaRPr lang="en-US" dirty="0"/>
          </a:p>
          <a:p>
            <a:pPr defTabSz="874819" eaLnBrk="1" fontAlgn="auto" hangingPunct="1">
              <a:spcBef>
                <a:spcPts val="0"/>
              </a:spcBef>
              <a:spcAft>
                <a:spcPts val="0"/>
              </a:spcAft>
              <a:defRPr/>
            </a:pPr>
            <a:endParaRPr lang="en-US" dirty="0"/>
          </a:p>
          <a:p>
            <a:endParaRPr lang="en-US" baseline="0" dirty="0"/>
          </a:p>
        </p:txBody>
      </p:sp>
      <p:sp>
        <p:nvSpPr>
          <p:cNvPr id="4" name="Slide Number Placeholder 3"/>
          <p:cNvSpPr>
            <a:spLocks noGrp="1"/>
          </p:cNvSpPr>
          <p:nvPr>
            <p:ph type="sldNum" sz="quarter" idx="10"/>
          </p:nvPr>
        </p:nvSpPr>
        <p:spPr/>
        <p:txBody>
          <a:bodyPr/>
          <a:lstStyle/>
          <a:p>
            <a:fld id="{3CAE09A8-D713-4556-AF97-F7041742ED7E}" type="slidenum">
              <a:rPr lang="en-US" smtClean="0"/>
              <a:t>77</a:t>
            </a:fld>
            <a:endParaRPr lang="en-US"/>
          </a:p>
        </p:txBody>
      </p:sp>
    </p:spTree>
    <p:extLst>
      <p:ext uri="{BB962C8B-B14F-4D97-AF65-F5344CB8AC3E}">
        <p14:creationId xmlns:p14="http://schemas.microsoft.com/office/powerpoint/2010/main" val="32594225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873161" rtl="0" eaLnBrk="0" fontAlgn="base" latinLnBrk="0" hangingPunct="0">
              <a:lnSpc>
                <a:spcPct val="100000"/>
              </a:lnSpc>
              <a:spcBef>
                <a:spcPct val="30000"/>
              </a:spcBef>
              <a:spcAft>
                <a:spcPct val="0"/>
              </a:spcAft>
              <a:buClrTx/>
              <a:buSzTx/>
              <a:buFontTx/>
              <a:buNone/>
              <a:tabLst/>
              <a:defRPr/>
            </a:pPr>
            <a:r>
              <a:rPr lang="en-US" baseline="0" dirty="0"/>
              <a:t>August 12, 2019: added Alessi to Rosa Coniglio’s name</a:t>
            </a:r>
            <a:endParaRPr lang="en-US" dirty="0"/>
          </a:p>
          <a:p>
            <a:pPr defTabSz="873161">
              <a:defRPr/>
            </a:pPr>
            <a:r>
              <a:rPr lang="en-US" baseline="0" dirty="0"/>
              <a:t>March 1, 2019: changed 370 subfield coding to $e</a:t>
            </a:r>
          </a:p>
          <a:p>
            <a:r>
              <a:rPr lang="en-US" dirty="0"/>
              <a:t>February</a:t>
            </a:r>
            <a:r>
              <a:rPr lang="en-US" baseline="0" dirty="0"/>
              <a:t> 5, 2019: changed Families 376 to $2 </a:t>
            </a:r>
            <a:r>
              <a:rPr lang="en-US" baseline="0" dirty="0" err="1"/>
              <a:t>lcdgt</a:t>
            </a:r>
            <a:r>
              <a:rPr lang="en-US" baseline="0" dirty="0"/>
              <a:t> to encourage usage of LCDGT</a:t>
            </a:r>
            <a:endParaRPr lang="en-US" dirty="0"/>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78</a:t>
            </a:fld>
            <a:endParaRPr lang="en-US"/>
          </a:p>
        </p:txBody>
      </p:sp>
    </p:spTree>
    <p:extLst>
      <p:ext uri="{BB962C8B-B14F-4D97-AF65-F5344CB8AC3E}">
        <p14:creationId xmlns:p14="http://schemas.microsoft.com/office/powerpoint/2010/main" val="10901853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873161" rtl="0" eaLnBrk="0" fontAlgn="base" latinLnBrk="0" hangingPunct="0">
              <a:lnSpc>
                <a:spcPct val="100000"/>
              </a:lnSpc>
              <a:spcBef>
                <a:spcPct val="30000"/>
              </a:spcBef>
              <a:spcAft>
                <a:spcPct val="0"/>
              </a:spcAft>
              <a:buClrTx/>
              <a:buSzTx/>
              <a:buFontTx/>
              <a:buNone/>
              <a:tabLst/>
              <a:defRPr/>
            </a:pPr>
            <a:r>
              <a:rPr lang="en-US" baseline="0" dirty="0"/>
              <a:t>March 1, 2019: changed 370 subfield coding to $e</a:t>
            </a:r>
            <a:endParaRPr lang="en-US" dirty="0"/>
          </a:p>
          <a:p>
            <a:pPr defTabSz="873161">
              <a:defRPr/>
            </a:pPr>
            <a:r>
              <a:rPr lang="en-US" dirty="0"/>
              <a:t>February</a:t>
            </a:r>
            <a:r>
              <a:rPr lang="en-US" baseline="0" dirty="0"/>
              <a:t> 5, 2019: changed 376 by adding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79</a:t>
            </a:fld>
            <a:endParaRPr lang="en-US"/>
          </a:p>
        </p:txBody>
      </p:sp>
    </p:spTree>
    <p:extLst>
      <p:ext uri="{BB962C8B-B14F-4D97-AF65-F5344CB8AC3E}">
        <p14:creationId xmlns:p14="http://schemas.microsoft.com/office/powerpoint/2010/main" val="24128654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873161" rtl="0" eaLnBrk="0" fontAlgn="base" latinLnBrk="0" hangingPunct="0">
              <a:lnSpc>
                <a:spcPct val="100000"/>
              </a:lnSpc>
              <a:spcBef>
                <a:spcPct val="30000"/>
              </a:spcBef>
              <a:spcAft>
                <a:spcPct val="0"/>
              </a:spcAft>
              <a:buClrTx/>
              <a:buSzTx/>
              <a:buFontTx/>
              <a:buNone/>
              <a:tabLst/>
              <a:defRPr/>
            </a:pPr>
            <a:r>
              <a:rPr lang="en-US" baseline="0" dirty="0"/>
              <a:t>March 1, 2019: 2019 changed format of first 670; changed 370 subfield coding to $e</a:t>
            </a:r>
            <a:endParaRPr lang="en-US" dirty="0"/>
          </a:p>
          <a:p>
            <a:pPr defTabSz="873161">
              <a:defRPr/>
            </a:pPr>
            <a:r>
              <a:rPr lang="en-US" dirty="0"/>
              <a:t>February</a:t>
            </a:r>
            <a:r>
              <a:rPr lang="en-US" baseline="0" dirty="0"/>
              <a:t> 5, 2019: changed 376 by adding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80</a:t>
            </a:fld>
            <a:endParaRPr lang="en-US"/>
          </a:p>
        </p:txBody>
      </p:sp>
    </p:spTree>
    <p:extLst>
      <p:ext uri="{BB962C8B-B14F-4D97-AF65-F5344CB8AC3E}">
        <p14:creationId xmlns:p14="http://schemas.microsoft.com/office/powerpoint/2010/main" val="21260596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December 15, 2016</a:t>
            </a:r>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81</a:t>
            </a:fld>
            <a:endParaRPr lang="en-US"/>
          </a:p>
        </p:txBody>
      </p:sp>
    </p:spTree>
    <p:extLst>
      <p:ext uri="{BB962C8B-B14F-4D97-AF65-F5344CB8AC3E}">
        <p14:creationId xmlns:p14="http://schemas.microsoft.com/office/powerpoint/2010/main" val="36305474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a:t>Updated January 16, 2015</a:t>
            </a:r>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82</a:t>
            </a:fld>
            <a:endParaRPr lang="en-US"/>
          </a:p>
        </p:txBody>
      </p:sp>
    </p:spTree>
    <p:extLst>
      <p:ext uri="{BB962C8B-B14F-4D97-AF65-F5344CB8AC3E}">
        <p14:creationId xmlns:p14="http://schemas.microsoft.com/office/powerpoint/2010/main" val="34227475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a:noFill/>
          <a:ln/>
        </p:spPr>
        <p:txBody>
          <a:bodyPr/>
          <a:lstStyle/>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August 16, 2023: updated notes to indicate that 024 fields may be added.</a:t>
            </a:r>
          </a:p>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Dec. 23, 2020: Edited speaker notes to remove references to 024 moratorium.</a:t>
            </a:r>
          </a:p>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March 3, 2020: added speaker note about URIs</a:t>
            </a:r>
          </a:p>
          <a:p>
            <a:pPr marL="0" marR="0" lvl="0" indent="0" algn="l" defTabSz="873161" rtl="0" eaLnBrk="0" fontAlgn="base" latinLnBrk="0" hangingPunct="0">
              <a:lnSpc>
                <a:spcPct val="100000"/>
              </a:lnSpc>
              <a:spcBef>
                <a:spcPct val="30000"/>
              </a:spcBef>
              <a:spcAft>
                <a:spcPct val="0"/>
              </a:spcAft>
              <a:buClrTx/>
              <a:buSzTx/>
              <a:buFontTx/>
              <a:buNone/>
              <a:tabLst/>
              <a:defRPr/>
            </a:pPr>
            <a:r>
              <a:rPr lang="en-US" dirty="0"/>
              <a:t>August 5, 2019: revised first and</a:t>
            </a:r>
            <a:r>
              <a:rPr lang="en-US" baseline="0" dirty="0"/>
              <a:t> third bullets</a:t>
            </a:r>
            <a:endParaRPr lang="en-US" dirty="0"/>
          </a:p>
          <a:p>
            <a:pPr defTabSz="873161">
              <a:defRPr/>
            </a:pPr>
            <a:r>
              <a:rPr lang="en-US" dirty="0"/>
              <a:t>March 1, 2019: added bullet point about 024</a:t>
            </a:r>
          </a:p>
          <a:p>
            <a:pPr defTabSz="873161">
              <a:defRPr/>
            </a:pPr>
            <a:endParaRPr lang="en-US" dirty="0"/>
          </a:p>
          <a:p>
            <a:pPr eaLnBrk="1" hangingPunct="1">
              <a:spcBef>
                <a:spcPct val="0"/>
              </a:spcBef>
            </a:pPr>
            <a:r>
              <a:rPr lang="en-US" b="1" dirty="0"/>
              <a:t>Look at RDA 10.10 together (similar to RDA 9.18</a:t>
            </a:r>
            <a:r>
              <a:rPr lang="en-US" b="1" baseline="0" dirty="0"/>
              <a:t> for persons)</a:t>
            </a:r>
            <a:endParaRPr lang="en-US" b="0" baseline="0" dirty="0"/>
          </a:p>
          <a:p>
            <a:pPr eaLnBrk="1" hangingPunct="1">
              <a:spcBef>
                <a:spcPct val="0"/>
              </a:spcBef>
            </a:pPr>
            <a:endParaRPr lang="en-US" b="0" baseline="0" dirty="0"/>
          </a:p>
          <a:p>
            <a:pPr eaLnBrk="1" hangingPunct="1">
              <a:spcBef>
                <a:spcPct val="0"/>
              </a:spcBef>
            </a:pPr>
            <a:r>
              <a:rPr lang="en-US" b="0" baseline="0" dirty="0"/>
              <a:t>Third bullet: see </a:t>
            </a:r>
            <a:r>
              <a:rPr lang="en-US" b="0" i="0" u="sng" dirty="0">
                <a:solidFill>
                  <a:srgbClr val="3366CC"/>
                </a:solidFill>
                <a:effectLst/>
                <a:latin typeface="Arial" panose="020B0604020202020204" pitchFamily="34" charset="0"/>
                <a:hlinkClick r:id="rId3"/>
              </a:rPr>
              <a:t>NACO 024 Best Practices Guidelines</a:t>
            </a:r>
            <a:endParaRPr lang="en-US" b="1" dirty="0"/>
          </a:p>
        </p:txBody>
      </p:sp>
      <p:sp>
        <p:nvSpPr>
          <p:cNvPr id="123907" name="Slide Number Placeholder 3"/>
          <p:cNvSpPr>
            <a:spLocks noGrp="1"/>
          </p:cNvSpPr>
          <p:nvPr>
            <p:ph type="sldNum" sz="quarter" idx="5"/>
          </p:nvPr>
        </p:nvSpPr>
        <p:spPr>
          <a:noFill/>
        </p:spPr>
        <p:txBody>
          <a:bodyPr/>
          <a:lstStyle/>
          <a:p>
            <a:fld id="{7A22EA7D-FEF6-4954-8247-E372D001F9DC}" type="slidenum">
              <a:rPr lang="en-US" smtClean="0"/>
              <a:pPr/>
              <a:t>83</a:t>
            </a:fld>
            <a:endParaRPr lang="en-US"/>
          </a:p>
        </p:txBody>
      </p:sp>
    </p:spTree>
    <p:extLst>
      <p:ext uri="{BB962C8B-B14F-4D97-AF65-F5344CB8AC3E}">
        <p14:creationId xmlns:p14="http://schemas.microsoft.com/office/powerpoint/2010/main" val="2977791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October 4, 2024: replaced screenshot showing $2 </a:t>
            </a:r>
            <a:r>
              <a:rPr lang="en-US" dirty="0" err="1"/>
              <a:t>lcsh</a:t>
            </a:r>
            <a:r>
              <a:rPr lang="en-US" dirty="0"/>
              <a:t> in 376 $a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August 16, 2023: updates notes to indicate that URIs may be added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Dec. 23, 2020: Edited speaker notes to remove references to 024 moratorium</a:t>
            </a:r>
          </a:p>
          <a:p>
            <a:r>
              <a:rPr lang="en-US" dirty="0"/>
              <a:t>March 3, 2020: new slide</a:t>
            </a:r>
          </a:p>
          <a:p>
            <a:endParaRPr lang="en-US" dirty="0"/>
          </a:p>
          <a:p>
            <a:r>
              <a:rPr lang="en-US" dirty="0"/>
              <a:t>LCCN in 010 is added automatically</a:t>
            </a:r>
          </a:p>
          <a:p>
            <a:endParaRPr lang="en-US" dirty="0"/>
          </a:p>
          <a:p>
            <a:r>
              <a:rPr lang="en-US" dirty="0"/>
              <a:t>Other identifiers may be recorded in 024.  See </a:t>
            </a:r>
            <a:r>
              <a:rPr lang="en-US" b="0" i="0" u="sng" dirty="0">
                <a:solidFill>
                  <a:srgbClr val="3366CC"/>
                </a:solidFill>
                <a:effectLst/>
                <a:latin typeface="Arial" panose="020B0604020202020204" pitchFamily="34" charset="0"/>
                <a:hlinkClick r:id="rId3"/>
              </a:rPr>
              <a:t>NACO 024 Best Practices Guidelines</a:t>
            </a:r>
            <a:r>
              <a:rPr lang="en-US" b="0" i="0" u="sng" dirty="0">
                <a:solidFill>
                  <a:srgbClr val="3366CC"/>
                </a:solidFill>
                <a:effectLst/>
                <a:latin typeface="Arial" panose="020B0604020202020204" pitchFamily="34" charset="0"/>
              </a:rPr>
              <a:t>. </a:t>
            </a:r>
            <a:endParaRPr lang="en-US" dirty="0"/>
          </a:p>
        </p:txBody>
      </p:sp>
      <p:sp>
        <p:nvSpPr>
          <p:cNvPr id="4" name="Slide Number Placeholder 3"/>
          <p:cNvSpPr>
            <a:spLocks noGrp="1"/>
          </p:cNvSpPr>
          <p:nvPr>
            <p:ph type="sldNum" sz="quarter" idx="5"/>
          </p:nvPr>
        </p:nvSpPr>
        <p:spPr/>
        <p:txBody>
          <a:bodyPr/>
          <a:lstStyle/>
          <a:p>
            <a:pPr>
              <a:defRPr/>
            </a:pPr>
            <a:fld id="{4FDFE30B-A577-4245-97D1-75CE4A24ABC4}" type="slidenum">
              <a:rPr lang="en-US" smtClean="0"/>
              <a:pPr>
                <a:defRPr/>
              </a:pPr>
              <a:t>84</a:t>
            </a:fld>
            <a:endParaRPr lang="en-US"/>
          </a:p>
        </p:txBody>
      </p:sp>
    </p:spTree>
    <p:extLst>
      <p:ext uri="{BB962C8B-B14F-4D97-AF65-F5344CB8AC3E}">
        <p14:creationId xmlns:p14="http://schemas.microsoft.com/office/powerpoint/2010/main" val="37344378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a:noFill/>
          <a:ln/>
        </p:spPr>
        <p:txBody>
          <a:bodyPr/>
          <a:lstStyle/>
          <a:p>
            <a:pPr defTabSz="873161">
              <a:defRPr/>
            </a:pPr>
            <a:r>
              <a:rPr lang="en-US" dirty="0"/>
              <a:t>December 15, 2016</a:t>
            </a:r>
          </a:p>
          <a:p>
            <a:pPr eaLnBrk="1" hangingPunct="1">
              <a:spcBef>
                <a:spcPct val="0"/>
              </a:spcBef>
            </a:pPr>
            <a:endParaRPr lang="en-US" dirty="0"/>
          </a:p>
          <a:p>
            <a:pPr eaLnBrk="1" hangingPunct="1">
              <a:spcBef>
                <a:spcPct val="0"/>
              </a:spcBef>
            </a:pPr>
            <a:r>
              <a:rPr lang="en-US" dirty="0"/>
              <a:t>Participants: add type of family to the authorized access points in your three worksheets/work forms. Do not use controlled</a:t>
            </a:r>
            <a:r>
              <a:rPr lang="en-US" baseline="0" dirty="0"/>
              <a:t> vocabulary—the term may not match what was recorded in 376 $a.</a:t>
            </a:r>
            <a:endParaRPr lang="en-US" dirty="0"/>
          </a:p>
        </p:txBody>
      </p:sp>
      <p:sp>
        <p:nvSpPr>
          <p:cNvPr id="125955" name="Slide Number Placeholder 3"/>
          <p:cNvSpPr>
            <a:spLocks noGrp="1"/>
          </p:cNvSpPr>
          <p:nvPr>
            <p:ph type="sldNum" sz="quarter" idx="5"/>
          </p:nvPr>
        </p:nvSpPr>
        <p:spPr>
          <a:noFill/>
        </p:spPr>
        <p:txBody>
          <a:bodyPr/>
          <a:lstStyle/>
          <a:p>
            <a:fld id="{92F0ABF9-9BE6-499B-9C18-A89274EC8720}" type="slidenum">
              <a:rPr lang="en-US" smtClean="0"/>
              <a:pPr/>
              <a:t>85</a:t>
            </a:fld>
            <a:endParaRPr lang="en-US"/>
          </a:p>
        </p:txBody>
      </p:sp>
    </p:spTree>
    <p:extLst>
      <p:ext uri="{BB962C8B-B14F-4D97-AF65-F5344CB8AC3E}">
        <p14:creationId xmlns:p14="http://schemas.microsoft.com/office/powerpoint/2010/main" val="15036124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a:noFill/>
          <a:ln/>
        </p:spPr>
        <p:txBody>
          <a:bodyPr/>
          <a:lstStyle/>
          <a:p>
            <a:pPr defTabSz="873161">
              <a:defRPr/>
            </a:pPr>
            <a:r>
              <a:rPr lang="en-US" dirty="0"/>
              <a:t>October 4, 2024: added second paragraph to the slide, and additional instructor notes</a:t>
            </a:r>
          </a:p>
          <a:p>
            <a:pPr defTabSz="873161">
              <a:defRPr/>
            </a:pPr>
            <a:r>
              <a:rPr lang="en-US" dirty="0"/>
              <a:t>December 15, 2016</a:t>
            </a:r>
          </a:p>
          <a:p>
            <a:pPr defTabSz="873161">
              <a:defRPr/>
            </a:pPr>
            <a:endParaRPr lang="en-US" dirty="0"/>
          </a:p>
          <a:p>
            <a:pPr eaLnBrk="1" hangingPunct="1">
              <a:spcBef>
                <a:spcPct val="0"/>
              </a:spcBef>
            </a:pPr>
            <a:r>
              <a:rPr lang="en-US" dirty="0"/>
              <a:t>Participants: add the date you recorded in 046 (year only) to the authorized access points in your three worksheets/work forms.</a:t>
            </a:r>
          </a:p>
          <a:p>
            <a:pPr eaLnBrk="1" hangingPunct="1">
              <a:spcBef>
                <a:spcPct val="0"/>
              </a:spcBef>
            </a:pPr>
            <a:endParaRPr lang="en-US" dirty="0"/>
          </a:p>
          <a:p>
            <a:pPr eaLnBrk="1" hangingPunct="1">
              <a:spcBef>
                <a:spcPct val="0"/>
              </a:spcBef>
            </a:pPr>
            <a:r>
              <a:rPr lang="en-US" dirty="0"/>
              <a:t>RDA 10.11.1.1: Include the elements specified at </a:t>
            </a:r>
            <a:r>
              <a:rPr lang="en-US" dirty="0">
                <a:hlinkClick r:id="rId3"/>
              </a:rPr>
              <a:t>10.11.1.2</a:t>
            </a:r>
            <a:r>
              <a:rPr lang="en-US" dirty="0"/>
              <a:t> (Type of Family)–</a:t>
            </a:r>
            <a:r>
              <a:rPr lang="en-US" dirty="0">
                <a:hlinkClick r:id="rId4"/>
              </a:rPr>
              <a:t>10.11.1.3</a:t>
            </a:r>
            <a:r>
              <a:rPr lang="en-US" dirty="0"/>
              <a:t> (Date Associated with Family) even if they are not needed to distinguish access points representing different families with the same name.</a:t>
            </a:r>
          </a:p>
          <a:p>
            <a:pPr eaLnBrk="1" hangingPunct="1">
              <a:spcBef>
                <a:spcPct val="0"/>
              </a:spcBef>
            </a:pPr>
            <a:endParaRPr lang="en-US" dirty="0"/>
          </a:p>
          <a:p>
            <a:pPr eaLnBrk="1" hangingPunct="1">
              <a:spcBef>
                <a:spcPct val="0"/>
              </a:spcBef>
            </a:pPr>
            <a:r>
              <a:rPr lang="en-US" dirty="0"/>
              <a:t>RDA requires both type of family and associated date in authorized access points.  Dates can be approximate or can be less specific century dates, so in most cases a cataloger ought to be able to record some kind of date.  If after adding the type of family and associated date(s) the access point is unique, the cataloger could stop here.  Add a closing parenthesis to the access point.</a:t>
            </a:r>
          </a:p>
          <a:p>
            <a:pPr eaLnBrk="1" hangingPunct="1">
              <a:spcBef>
                <a:spcPct val="0"/>
              </a:spcBef>
            </a:pPr>
            <a:endParaRPr lang="en-US" dirty="0"/>
          </a:p>
        </p:txBody>
      </p:sp>
      <p:sp>
        <p:nvSpPr>
          <p:cNvPr id="128003" name="Slide Number Placeholder 3"/>
          <p:cNvSpPr>
            <a:spLocks noGrp="1"/>
          </p:cNvSpPr>
          <p:nvPr>
            <p:ph type="sldNum" sz="quarter" idx="5"/>
          </p:nvPr>
        </p:nvSpPr>
        <p:spPr>
          <a:noFill/>
        </p:spPr>
        <p:txBody>
          <a:bodyPr/>
          <a:lstStyle/>
          <a:p>
            <a:fld id="{B4E0DC79-E540-40C0-AB20-D77D81B014EC}" type="slidenum">
              <a:rPr lang="en-US" smtClean="0"/>
              <a:pPr/>
              <a:t>86</a:t>
            </a:fld>
            <a:endParaRPr lang="en-US"/>
          </a:p>
        </p:txBody>
      </p:sp>
    </p:spTree>
    <p:extLst>
      <p:ext uri="{BB962C8B-B14F-4D97-AF65-F5344CB8AC3E}">
        <p14:creationId xmlns:p14="http://schemas.microsoft.com/office/powerpoint/2010/main" val="14337495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bwMode="auto">
          <a:noFill/>
          <a:ln>
            <a:solidFill>
              <a:srgbClr val="000000"/>
            </a:solidFill>
            <a:miter lim="800000"/>
            <a:headEnd/>
            <a:tailEnd/>
          </a:ln>
        </p:spPr>
      </p:sp>
      <p:sp>
        <p:nvSpPr>
          <p:cNvPr id="130050" name="Notes Placeholder 2"/>
          <p:cNvSpPr>
            <a:spLocks noGrp="1"/>
          </p:cNvSpPr>
          <p:nvPr>
            <p:ph type="body" idx="1"/>
          </p:nvPr>
        </p:nvSpPr>
        <p:spPr>
          <a:noFill/>
          <a:ln/>
        </p:spPr>
        <p:txBody>
          <a:bodyPr/>
          <a:lstStyle/>
          <a:p>
            <a:pPr defTabSz="873161">
              <a:defRPr/>
            </a:pPr>
            <a:r>
              <a:rPr lang="en-US" dirty="0"/>
              <a:t>October 4, 2024: revised slide and speaker notes</a:t>
            </a:r>
          </a:p>
          <a:p>
            <a:pPr defTabSz="873161">
              <a:defRPr/>
            </a:pPr>
            <a:r>
              <a:rPr lang="en-US" dirty="0"/>
              <a:t>March 20, 2017: updated speaker notes</a:t>
            </a:r>
          </a:p>
          <a:p>
            <a:pPr eaLnBrk="1" hangingPunct="1">
              <a:spcBef>
                <a:spcPct val="0"/>
              </a:spcBef>
            </a:pPr>
            <a:endParaRPr lang="en-US" sz="1100" dirty="0"/>
          </a:p>
          <a:p>
            <a:pPr defTabSz="873161" eaLnBrk="1" hangingPunct="1">
              <a:spcBef>
                <a:spcPct val="0"/>
              </a:spcBef>
              <a:defRPr/>
            </a:pPr>
            <a:r>
              <a:rPr lang="en-US" dirty="0"/>
              <a:t>If</a:t>
            </a:r>
            <a:r>
              <a:rPr lang="en-US" baseline="0" dirty="0"/>
              <a:t> necessary to distinguish from another access point, include the Prominent Member when a Place is not available (RDA 10.11.1.5).</a:t>
            </a:r>
            <a:endParaRPr lang="en-US" dirty="0"/>
          </a:p>
          <a:p>
            <a:pPr eaLnBrk="1" hangingPunct="1">
              <a:spcBef>
                <a:spcPct val="0"/>
              </a:spcBef>
            </a:pPr>
            <a:endParaRPr lang="en-US" dirty="0"/>
          </a:p>
          <a:p>
            <a:pPr eaLnBrk="1" hangingPunct="1">
              <a:spcBef>
                <a:spcPct val="0"/>
              </a:spcBef>
            </a:pPr>
            <a:r>
              <a:rPr lang="en-US" dirty="0"/>
              <a:t>Two possible ways to establish the </a:t>
            </a:r>
            <a:r>
              <a:rPr lang="en-US" dirty="0" err="1"/>
              <a:t>Coniglio</a:t>
            </a:r>
            <a:r>
              <a:rPr lang="en-US" dirty="0"/>
              <a:t> family name. It would also be possible to use Rosa as the prominent member if it was judged that she was more prominent than Gaetano or would better identify the family. Similarly, </a:t>
            </a:r>
            <a:r>
              <a:rPr lang="en-US" dirty="0" err="1"/>
              <a:t>Serradifalco</a:t>
            </a:r>
            <a:r>
              <a:rPr lang="en-US" dirty="0"/>
              <a:t>, Italy might have been chosen for the place. If it is thought necessary, different versions of the qualifier can be recorded in variant access points for the family.</a:t>
            </a:r>
          </a:p>
          <a:p>
            <a:pPr eaLnBrk="1" hangingPunct="1">
              <a:spcBef>
                <a:spcPct val="0"/>
              </a:spcBef>
            </a:pPr>
            <a:endParaRPr lang="en-US" dirty="0"/>
          </a:p>
          <a:p>
            <a:pPr eaLnBrk="1" hangingPunct="1">
              <a:spcBef>
                <a:spcPct val="0"/>
              </a:spcBef>
            </a:pPr>
            <a:r>
              <a:rPr lang="en-US" dirty="0"/>
              <a:t>Probably best not to go beyond 3 elements in the qualifier, even though RDA does not limit.  You can always add variant access points to bring out other elements in the qualifier.  The order of additions is always: Type of Family, then Date, then Place, then Prominent Member.  If all elements were deemed necessary or important for identification, the example would look like:</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a:t>100 3_ Coniglio (Family : $d 1912- : $c Robertsdale, Pa. : $g Coniglio, Gaetano, 1889-1944)</a:t>
            </a:r>
          </a:p>
          <a:p>
            <a:pPr eaLnBrk="1" hangingPunct="1">
              <a:spcBef>
                <a:spcPct val="0"/>
              </a:spcBef>
            </a:pPr>
            <a:endParaRPr lang="en-US" dirty="0"/>
          </a:p>
          <a:p>
            <a:pPr eaLnBrk="1" hangingPunct="1">
              <a:spcBef>
                <a:spcPct val="0"/>
              </a:spcBef>
            </a:pPr>
            <a:r>
              <a:rPr lang="en-US" dirty="0"/>
              <a:t>Participants: complete the authorized access points in your three worksheets/work forms by adding a place or prominent member.</a:t>
            </a:r>
          </a:p>
        </p:txBody>
      </p:sp>
      <p:sp>
        <p:nvSpPr>
          <p:cNvPr id="130051" name="Slide Number Placeholder 3"/>
          <p:cNvSpPr>
            <a:spLocks noGrp="1"/>
          </p:cNvSpPr>
          <p:nvPr>
            <p:ph type="sldNum" sz="quarter" idx="5"/>
          </p:nvPr>
        </p:nvSpPr>
        <p:spPr>
          <a:noFill/>
        </p:spPr>
        <p:txBody>
          <a:bodyPr/>
          <a:lstStyle/>
          <a:p>
            <a:fld id="{169F4C56-33DA-4F92-A69D-77FA18A1B1D7}" type="slidenum">
              <a:rPr lang="en-US" smtClean="0"/>
              <a:pPr/>
              <a:t>87</a:t>
            </a:fld>
            <a:endParaRPr lang="en-US"/>
          </a:p>
        </p:txBody>
      </p:sp>
    </p:spTree>
    <p:extLst>
      <p:ext uri="{BB962C8B-B14F-4D97-AF65-F5344CB8AC3E}">
        <p14:creationId xmlns:p14="http://schemas.microsoft.com/office/powerpoint/2010/main" val="36702148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August 12, 2019: added Alessi to Rosa Coniglio</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March 1, 2019: changed 370 subfield coding to $e</a:t>
            </a:r>
          </a:p>
          <a:p>
            <a:r>
              <a:rPr lang="en-US" dirty="0"/>
              <a:t>February 5,</a:t>
            </a:r>
            <a:r>
              <a:rPr lang="en-US" baseline="0" dirty="0"/>
              <a:t> 2019: changed Families 376 to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88</a:t>
            </a:fld>
            <a:endParaRPr lang="en-US"/>
          </a:p>
        </p:txBody>
      </p:sp>
    </p:spTree>
    <p:extLst>
      <p:ext uri="{BB962C8B-B14F-4D97-AF65-F5344CB8AC3E}">
        <p14:creationId xmlns:p14="http://schemas.microsoft.com/office/powerpoint/2010/main" val="34849475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March 1, 2019: changed 370 subfield coding to $e</a:t>
            </a:r>
            <a:endParaRPr lang="en-US" dirty="0"/>
          </a:p>
          <a:p>
            <a:r>
              <a:rPr lang="en-US" dirty="0"/>
              <a:t>February 5,</a:t>
            </a:r>
            <a:r>
              <a:rPr lang="en-US" baseline="0" dirty="0"/>
              <a:t> 2019: changed 376 by adding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89</a:t>
            </a:fld>
            <a:endParaRPr lang="en-US"/>
          </a:p>
        </p:txBody>
      </p:sp>
    </p:spTree>
    <p:extLst>
      <p:ext uri="{BB962C8B-B14F-4D97-AF65-F5344CB8AC3E}">
        <p14:creationId xmlns:p14="http://schemas.microsoft.com/office/powerpoint/2010/main" val="37691125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October 4, 2024: changed $2 to </a:t>
            </a:r>
            <a:r>
              <a:rPr lang="en-US" dirty="0" err="1"/>
              <a:t>lcsh</a:t>
            </a:r>
            <a:r>
              <a:rPr lang="en-US" dirty="0"/>
              <a:t> because Families is no longer a valid heading in LCDGT (changed in 2024 to Family members)</a:t>
            </a: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March 1, 2019: changed format of first 670; changed 370 subfield coding to $e</a:t>
            </a:r>
            <a:endParaRPr lang="en-US" dirty="0"/>
          </a:p>
          <a:p>
            <a:r>
              <a:rPr lang="en-US" dirty="0"/>
              <a:t>February 5,</a:t>
            </a:r>
            <a:r>
              <a:rPr lang="en-US" baseline="0" dirty="0"/>
              <a:t> 2019: changed 376 by adding $2 </a:t>
            </a:r>
            <a:r>
              <a:rPr lang="en-US" baseline="0" dirty="0" err="1"/>
              <a:t>lcdgt</a:t>
            </a:r>
            <a:r>
              <a:rPr lang="en-US" baseline="0" dirty="0"/>
              <a:t> to encourage usage of LCDGT</a:t>
            </a:r>
          </a:p>
        </p:txBody>
      </p:sp>
      <p:sp>
        <p:nvSpPr>
          <p:cNvPr id="4" name="Slide Number Placeholder 3"/>
          <p:cNvSpPr>
            <a:spLocks noGrp="1"/>
          </p:cNvSpPr>
          <p:nvPr>
            <p:ph type="sldNum" sz="quarter" idx="10"/>
          </p:nvPr>
        </p:nvSpPr>
        <p:spPr/>
        <p:txBody>
          <a:bodyPr/>
          <a:lstStyle/>
          <a:p>
            <a:pPr>
              <a:defRPr/>
            </a:pPr>
            <a:fld id="{66234AA0-43A0-45ED-B3ED-FFC56F917F73}" type="slidenum">
              <a:rPr lang="en-US" smtClean="0"/>
              <a:pPr>
                <a:defRPr/>
              </a:pPr>
              <a:t>90</a:t>
            </a:fld>
            <a:endParaRPr lang="en-US"/>
          </a:p>
        </p:txBody>
      </p:sp>
    </p:spTree>
    <p:extLst>
      <p:ext uri="{BB962C8B-B14F-4D97-AF65-F5344CB8AC3E}">
        <p14:creationId xmlns:p14="http://schemas.microsoft.com/office/powerpoint/2010/main" val="10674438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a:noFill/>
          <a:ln/>
        </p:spPr>
        <p:txBody>
          <a:bodyPr/>
          <a:lstStyle/>
          <a:p>
            <a:r>
              <a:rPr lang="en-US" sz="1100" dirty="0"/>
              <a:t>May 23, 2018</a:t>
            </a:r>
          </a:p>
          <a:p>
            <a:r>
              <a:rPr lang="en-US" sz="1100" dirty="0"/>
              <a:t> </a:t>
            </a:r>
          </a:p>
          <a:p>
            <a:r>
              <a:rPr lang="en-US" sz="1100" dirty="0"/>
              <a:t>Any name, including the preferred name, can be used as the basis for a variant access point.</a:t>
            </a:r>
          </a:p>
          <a:p>
            <a:r>
              <a:rPr lang="en-US" sz="1100" dirty="0"/>
              <a:t> </a:t>
            </a:r>
          </a:p>
          <a:p>
            <a:r>
              <a:rPr lang="en-US" sz="1100" dirty="0"/>
              <a:t>Note (to bring up only if somebody in the class notices): the RDA to MARC mapping in the Toolkit doesn’t take into account the situation found with the Shrewsbury 400; it only maps type of family to $a, but in this case it winds up in $c.</a:t>
            </a:r>
          </a:p>
          <a:p>
            <a:pPr defTabSz="873161">
              <a:defRPr/>
            </a:pPr>
            <a:endParaRPr lang="en-US" dirty="0"/>
          </a:p>
        </p:txBody>
      </p:sp>
      <p:sp>
        <p:nvSpPr>
          <p:cNvPr id="132099" name="Slide Number Placeholder 3"/>
          <p:cNvSpPr>
            <a:spLocks noGrp="1"/>
          </p:cNvSpPr>
          <p:nvPr>
            <p:ph type="sldNum" sz="quarter" idx="5"/>
          </p:nvPr>
        </p:nvSpPr>
        <p:spPr>
          <a:noFill/>
        </p:spPr>
        <p:txBody>
          <a:bodyPr/>
          <a:lstStyle/>
          <a:p>
            <a:fld id="{EE49C125-83A3-4E1C-A5C7-77737C196F42}" type="slidenum">
              <a:rPr lang="en-US" smtClean="0"/>
              <a:pPr/>
              <a:t>91</a:t>
            </a:fld>
            <a:endParaRPr lang="en-US"/>
          </a:p>
        </p:txBody>
      </p:sp>
    </p:spTree>
    <p:extLst>
      <p:ext uri="{BB962C8B-B14F-4D97-AF65-F5344CB8AC3E}">
        <p14:creationId xmlns:p14="http://schemas.microsoft.com/office/powerpoint/2010/main" val="35908331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a:noFill/>
          <a:ln/>
        </p:spPr>
        <p:txBody>
          <a:bodyPr/>
          <a:lstStyle/>
          <a:p>
            <a:pPr defTabSz="873161">
              <a:defRPr/>
            </a:pPr>
            <a:r>
              <a:rPr lang="en-US" baseline="0" dirty="0"/>
              <a:t>August 9, 2019: removed second $c in first 400.  $c is repeatable in some cases, but not in this one</a:t>
            </a:r>
            <a:endParaRPr lang="en-US" dirty="0"/>
          </a:p>
          <a:p>
            <a:pPr defTabSz="873161">
              <a:defRPr/>
            </a:pPr>
            <a:r>
              <a:rPr lang="en-US" dirty="0"/>
              <a:t>September 17, 2018: “as appropriate” replaced “if considered</a:t>
            </a:r>
            <a:r>
              <a:rPr lang="en-US" baseline="0" dirty="0"/>
              <a:t> important for identification” in RDA instructions in April 2017; updated speaker notes</a:t>
            </a:r>
          </a:p>
          <a:p>
            <a:pPr defTabSz="873161">
              <a:defRPr/>
            </a:pPr>
            <a:endParaRPr lang="en-US" dirty="0"/>
          </a:p>
          <a:p>
            <a:pPr defTabSz="873161">
              <a:defRPr/>
            </a:pPr>
            <a:r>
              <a:rPr lang="en-US" dirty="0"/>
              <a:t>Include additional elements</a:t>
            </a:r>
            <a:r>
              <a:rPr lang="en-US" baseline="0" dirty="0"/>
              <a:t> as if it were an authorized access point;</a:t>
            </a:r>
            <a:r>
              <a:rPr lang="en-US" sz="1100" dirty="0"/>
              <a:t> any or all additions that would be allowed in the authorized access point are appropriate in the variant access point as well. </a:t>
            </a:r>
          </a:p>
          <a:p>
            <a:pPr defTabSz="873161">
              <a:defRPr/>
            </a:pPr>
            <a:endParaRPr lang="en-US" sz="1100" dirty="0"/>
          </a:p>
          <a:p>
            <a:pPr defTabSz="873161">
              <a:defRPr/>
            </a:pPr>
            <a:r>
              <a:rPr lang="en-US" sz="1100" dirty="0"/>
              <a:t>MARC 21 X00 $c:</a:t>
            </a:r>
          </a:p>
          <a:p>
            <a:pPr defTabSz="873161">
              <a:defRPr/>
            </a:pPr>
            <a:r>
              <a:rPr lang="en-US" dirty="0"/>
              <a:t>Multiple adjacent titles or words associated with a name are contained in a single subfield $c. Subfield $c is repeated only when words associated with a name are separated by </a:t>
            </a:r>
            <a:r>
              <a:rPr lang="en-US" dirty="0" err="1"/>
              <a:t>subelements</a:t>
            </a:r>
            <a:r>
              <a:rPr lang="en-US" dirty="0"/>
              <a:t> contained in other subfields. </a:t>
            </a:r>
            <a:endParaRPr lang="en-US" sz="1100" dirty="0"/>
          </a:p>
        </p:txBody>
      </p:sp>
      <p:sp>
        <p:nvSpPr>
          <p:cNvPr id="134147" name="Slide Number Placeholder 3"/>
          <p:cNvSpPr>
            <a:spLocks noGrp="1"/>
          </p:cNvSpPr>
          <p:nvPr>
            <p:ph type="sldNum" sz="quarter" idx="5"/>
          </p:nvPr>
        </p:nvSpPr>
        <p:spPr>
          <a:noFill/>
        </p:spPr>
        <p:txBody>
          <a:bodyPr/>
          <a:lstStyle/>
          <a:p>
            <a:fld id="{49504327-F649-488C-B1D7-4CF1C6C9AAD7}" type="slidenum">
              <a:rPr lang="en-US" smtClean="0"/>
              <a:pPr/>
              <a:t>92</a:t>
            </a:fld>
            <a:endParaRPr lang="en-US"/>
          </a:p>
        </p:txBody>
      </p:sp>
    </p:spTree>
    <p:extLst>
      <p:ext uri="{BB962C8B-B14F-4D97-AF65-F5344CB8AC3E}">
        <p14:creationId xmlns:p14="http://schemas.microsoft.com/office/powerpoint/2010/main" val="38537913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a:noFill/>
          <a:ln/>
        </p:spPr>
        <p:txBody>
          <a:bodyPr/>
          <a:lstStyle/>
          <a:p>
            <a:pPr defTabSz="873161">
              <a:defRPr/>
            </a:pPr>
            <a:r>
              <a:rPr lang="en-US" dirty="0"/>
              <a:t>August 12, 2019: added second 400 to show that</a:t>
            </a:r>
            <a:r>
              <a:rPr lang="en-US" baseline="0" dirty="0"/>
              <a:t> variant access points could be made for both prominent members of the family</a:t>
            </a:r>
            <a:endParaRPr lang="en-US" dirty="0"/>
          </a:p>
          <a:p>
            <a:pPr eaLnBrk="1" hangingPunct="1">
              <a:spcBef>
                <a:spcPct val="0"/>
              </a:spcBef>
            </a:pPr>
            <a:endParaRPr lang="en-US" dirty="0"/>
          </a:p>
        </p:txBody>
      </p:sp>
      <p:sp>
        <p:nvSpPr>
          <p:cNvPr id="136195" name="Slide Number Placeholder 3"/>
          <p:cNvSpPr>
            <a:spLocks noGrp="1"/>
          </p:cNvSpPr>
          <p:nvPr>
            <p:ph type="sldNum" sz="quarter" idx="5"/>
          </p:nvPr>
        </p:nvSpPr>
        <p:spPr>
          <a:noFill/>
        </p:spPr>
        <p:txBody>
          <a:bodyPr/>
          <a:lstStyle/>
          <a:p>
            <a:fld id="{3EAD9DFA-6D8D-44FB-91DC-3BEACEB40606}" type="slidenum">
              <a:rPr lang="en-US" smtClean="0"/>
              <a:pPr/>
              <a:t>93</a:t>
            </a:fld>
            <a:endParaRPr lang="en-US"/>
          </a:p>
        </p:txBody>
      </p:sp>
    </p:spTree>
    <p:extLst>
      <p:ext uri="{BB962C8B-B14F-4D97-AF65-F5344CB8AC3E}">
        <p14:creationId xmlns:p14="http://schemas.microsoft.com/office/powerpoint/2010/main" val="248201888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t>October 4, 2024: changed $2 to </a:t>
            </a:r>
            <a:r>
              <a:rPr lang="en-US" sz="1100" dirty="0" err="1"/>
              <a:t>lcsh</a:t>
            </a:r>
            <a:r>
              <a:rPr lang="en-US" sz="1100" dirty="0"/>
              <a:t> because Families is no longer a valid heading in LCDGT (changed in 2024 to Family members)</a:t>
            </a:r>
            <a:endParaRPr lang="en-US" sz="1100"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baseline="0" dirty="0"/>
              <a:t>March 1, 2019: changed 370 subfield coding to $e</a:t>
            </a:r>
            <a:endParaRPr lang="en-US" sz="1100" dirty="0"/>
          </a:p>
          <a:p>
            <a:r>
              <a:rPr lang="en-US" sz="1100" dirty="0"/>
              <a:t>February 5,</a:t>
            </a:r>
            <a:r>
              <a:rPr lang="en-US" sz="1100" baseline="0" dirty="0"/>
              <a:t> 2019: changed 376 by adding $2 </a:t>
            </a:r>
            <a:r>
              <a:rPr lang="en-US" sz="1100" baseline="0" dirty="0" err="1"/>
              <a:t>lcdgt</a:t>
            </a:r>
            <a:r>
              <a:rPr lang="en-US" sz="1100" baseline="0" dirty="0"/>
              <a:t> to encourage usage of LCDGT</a:t>
            </a:r>
          </a:p>
          <a:p>
            <a:pPr eaLnBrk="1" hangingPunct="1">
              <a:spcBef>
                <a:spcPct val="0"/>
              </a:spcBef>
            </a:pPr>
            <a:endParaRPr lang="en-US" sz="1100" dirty="0"/>
          </a:p>
        </p:txBody>
      </p:sp>
      <p:sp>
        <p:nvSpPr>
          <p:cNvPr id="138243" name="Slide Number Placeholder 3"/>
          <p:cNvSpPr>
            <a:spLocks noGrp="1"/>
          </p:cNvSpPr>
          <p:nvPr>
            <p:ph type="sldNum" sz="quarter" idx="5"/>
          </p:nvPr>
        </p:nvSpPr>
        <p:spPr>
          <a:noFill/>
        </p:spPr>
        <p:txBody>
          <a:bodyPr/>
          <a:lstStyle/>
          <a:p>
            <a:fld id="{5CCC9D8A-43DC-400F-A63E-219D7F2894F5}" type="slidenum">
              <a:rPr lang="en-US" smtClean="0"/>
              <a:pPr/>
              <a:t>94</a:t>
            </a:fld>
            <a:endParaRPr lang="en-US"/>
          </a:p>
        </p:txBody>
      </p:sp>
    </p:spTree>
    <p:extLst>
      <p:ext uri="{BB962C8B-B14F-4D97-AF65-F5344CB8AC3E}">
        <p14:creationId xmlns:p14="http://schemas.microsoft.com/office/powerpoint/2010/main" val="85293402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dirty="0"/>
              <a:t>October 4, 2024: changed RDA Beta Toolkit in notes to Official RDA and added info on relationship labels for predecessor/successor families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100" dirty="0"/>
              <a:t>March 3, 2020: substituted an established example as the second example and changed coding to simple see also reference; revised speaker notes to suggest including 667 and/or 678 notes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100" dirty="0"/>
              <a:t>August 12, 2019: added note about new RDA Beta Toolkit relationship elements for predecessor/successor of family</a:t>
            </a:r>
          </a:p>
          <a:p>
            <a:pPr eaLnBrk="1" hangingPunct="1">
              <a:spcBef>
                <a:spcPct val="0"/>
              </a:spcBef>
            </a:pPr>
            <a:r>
              <a:rPr lang="en-US" sz="1100" dirty="0"/>
              <a:t>March 1, 2019: corrected form in first 500</a:t>
            </a:r>
          </a:p>
          <a:p>
            <a:pPr defTabSz="873161" eaLnBrk="1" hangingPunct="1">
              <a:spcBef>
                <a:spcPct val="0"/>
              </a:spcBef>
              <a:defRPr/>
            </a:pPr>
            <a:endParaRPr lang="en-US" dirty="0"/>
          </a:p>
          <a:p>
            <a:r>
              <a:rPr lang="en-US" sz="1200" kern="1200" dirty="0">
                <a:solidFill>
                  <a:schemeClr val="tx1"/>
                </a:solidFill>
                <a:effectLst/>
                <a:latin typeface="+mn-lt"/>
                <a:ea typeface="+mn-ea"/>
                <a:cs typeface="+mn-cs"/>
              </a:rPr>
              <a:t>In the Windsor/Saxe-Coburg and Gotha case, since there aren’t earlier/later relationship designators for families in Appendix K, we need to use simple see also coding ($w a/$w b coding does not validate in OCLC).  When simple see also references are used, it may be helpful to explain the nature of the relationship in a 667 nonpublic general note and/or a 678 biographical note.  For example: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678 0_ The House of Windsor is the royal house of the United Kingdom. The dynasty includes Edward VII (reigned 1901-10), George V (1910-36), Edward VIII (1936), George VI (1936-52), and Elizabeth II (1952- ). It was founded by King George V on 17 July 1917 when he changed the name from Saxe-Coburg and Gotha to Windsor because of anti-German sentiment in the United Kingdom during World War I.</a:t>
            </a:r>
          </a:p>
          <a:p>
            <a:pPr eaLnBrk="1" hangingPunct="1">
              <a:spcBef>
                <a:spcPct val="0"/>
              </a:spcBef>
            </a:pPr>
            <a:endParaRPr lang="en-US" baseline="0" dirty="0"/>
          </a:p>
          <a:p>
            <a:pPr eaLnBrk="1" hangingPunct="1">
              <a:spcBef>
                <a:spcPct val="0"/>
              </a:spcBef>
            </a:pPr>
            <a:r>
              <a:rPr lang="en-US" i="1" baseline="0" dirty="0"/>
              <a:t>Note</a:t>
            </a:r>
            <a:r>
              <a:rPr lang="en-US" baseline="0" dirty="0"/>
              <a:t>: In Official RDA, there are new relationship elements for </a:t>
            </a:r>
            <a:r>
              <a:rPr lang="en-US" b="0" dirty="0">
                <a:hlinkClick r:id="rId3"/>
              </a:rPr>
              <a:t>predecessor of family</a:t>
            </a:r>
            <a:r>
              <a:rPr lang="en-US" b="0" dirty="0"/>
              <a:t> and</a:t>
            </a:r>
            <a:r>
              <a:rPr lang="en-US" b="1" dirty="0"/>
              <a:t> </a:t>
            </a:r>
            <a:r>
              <a:rPr lang="en-US" b="0" dirty="0">
                <a:hlinkClick r:id="rId4"/>
              </a:rPr>
              <a:t>successor of family</a:t>
            </a:r>
            <a:r>
              <a:rPr lang="en-US" b="0" baseline="0" dirty="0"/>
              <a:t>, which could be used once the Official RDA is implemented. According to the Metadata Guidance Documentation for family to family relationship labels (https://www.loc.gov/aba/rda/mgd/relationshipLabels/mg-rl-family-family.pdf), the relationship labels “predecessor” and “successor” will be used in $i.</a:t>
            </a:r>
            <a:endParaRPr lang="en-US" b="0" dirty="0"/>
          </a:p>
        </p:txBody>
      </p:sp>
      <p:sp>
        <p:nvSpPr>
          <p:cNvPr id="140291" name="Slide Number Placeholder 3"/>
          <p:cNvSpPr>
            <a:spLocks noGrp="1"/>
          </p:cNvSpPr>
          <p:nvPr>
            <p:ph type="sldNum" sz="quarter" idx="5"/>
          </p:nvPr>
        </p:nvSpPr>
        <p:spPr>
          <a:noFill/>
        </p:spPr>
        <p:txBody>
          <a:bodyPr/>
          <a:lstStyle/>
          <a:p>
            <a:fld id="{73DBAF97-AC48-434C-AE59-135B87BE6476}" type="slidenum">
              <a:rPr lang="en-US" smtClean="0"/>
              <a:pPr/>
              <a:t>95</a:t>
            </a:fld>
            <a:endParaRPr lang="en-US"/>
          </a:p>
        </p:txBody>
      </p:sp>
    </p:spTree>
    <p:extLst>
      <p:ext uri="{BB962C8B-B14F-4D97-AF65-F5344CB8AC3E}">
        <p14:creationId xmlns:p14="http://schemas.microsoft.com/office/powerpoint/2010/main" val="27776254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a:noFill/>
          <a:ln/>
        </p:spPr>
        <p:txBody>
          <a:bodyPr/>
          <a:lstStyle/>
          <a:p>
            <a:pPr defTabSz="873161" eaLnBrk="1" hangingPunct="1">
              <a:spcBef>
                <a:spcPct val="0"/>
              </a:spcBef>
              <a:defRPr/>
            </a:pPr>
            <a:r>
              <a:rPr lang="en-US" sz="1100" dirty="0"/>
              <a:t>September 17, 2018: moved $w to beginning of 500 fields.</a:t>
            </a:r>
          </a:p>
          <a:p>
            <a:pPr defTabSz="873161" eaLnBrk="1" hangingPunct="1">
              <a:spcBef>
                <a:spcPct val="0"/>
              </a:spcBef>
              <a:defRPr/>
            </a:pPr>
            <a:r>
              <a:rPr lang="en-US" dirty="0"/>
              <a:t>March 20, 2017: updated relationship designator to use term from RDA Appendix K.4.2</a:t>
            </a:r>
          </a:p>
          <a:p>
            <a:pPr eaLnBrk="1" hangingPunct="1">
              <a:spcBef>
                <a:spcPct val="0"/>
              </a:spcBef>
            </a:pPr>
            <a:endParaRPr lang="en-US" dirty="0"/>
          </a:p>
        </p:txBody>
      </p:sp>
      <p:sp>
        <p:nvSpPr>
          <p:cNvPr id="142339" name="Slide Number Placeholder 3"/>
          <p:cNvSpPr>
            <a:spLocks noGrp="1"/>
          </p:cNvSpPr>
          <p:nvPr>
            <p:ph type="sldNum" sz="quarter" idx="5"/>
          </p:nvPr>
        </p:nvSpPr>
        <p:spPr>
          <a:noFill/>
        </p:spPr>
        <p:txBody>
          <a:bodyPr/>
          <a:lstStyle/>
          <a:p>
            <a:fld id="{D75382CA-F3CD-4EB8-ABD3-29EA266E3FA5}" type="slidenum">
              <a:rPr lang="en-US" smtClean="0"/>
              <a:pPr/>
              <a:t>96</a:t>
            </a:fld>
            <a:endParaRPr lang="en-US"/>
          </a:p>
        </p:txBody>
      </p:sp>
    </p:spTree>
    <p:extLst>
      <p:ext uri="{BB962C8B-B14F-4D97-AF65-F5344CB8AC3E}">
        <p14:creationId xmlns:p14="http://schemas.microsoft.com/office/powerpoint/2010/main" val="35608716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30, 2025: updated speaker notes</a:t>
            </a:r>
          </a:p>
          <a:p>
            <a:r>
              <a:rPr lang="en-US" dirty="0"/>
              <a:t>October 4, 2024: new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Record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but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p:txBody>
      </p:sp>
      <p:sp>
        <p:nvSpPr>
          <p:cNvPr id="4" name="Slide Number Placeholder 3"/>
          <p:cNvSpPr>
            <a:spLocks noGrp="1"/>
          </p:cNvSpPr>
          <p:nvPr>
            <p:ph type="sldNum" sz="quarter" idx="5"/>
          </p:nvPr>
        </p:nvSpPr>
        <p:spPr/>
        <p:txBody>
          <a:bodyPr/>
          <a:lstStyle/>
          <a:p>
            <a:pPr>
              <a:defRPr/>
            </a:pPr>
            <a:fld id="{4FDFE30B-A577-4245-97D1-75CE4A24ABC4}" type="slidenum">
              <a:rPr lang="en-US" smtClean="0"/>
              <a:pPr>
                <a:defRPr/>
              </a:pPr>
              <a:t>97</a:t>
            </a:fld>
            <a:endParaRPr lang="en-US"/>
          </a:p>
        </p:txBody>
      </p:sp>
    </p:spTree>
    <p:extLst>
      <p:ext uri="{BB962C8B-B14F-4D97-AF65-F5344CB8AC3E}">
        <p14:creationId xmlns:p14="http://schemas.microsoft.com/office/powerpoint/2010/main" val="31303280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a:noFill/>
          <a:ln/>
        </p:spPr>
        <p:txBody>
          <a:bodyPr/>
          <a:lstStyle/>
          <a:p>
            <a:pPr defTabSz="873161" eaLnBrk="1" hangingPunct="1">
              <a:spcBef>
                <a:spcPct val="0"/>
              </a:spcBef>
              <a:defRPr/>
            </a:pPr>
            <a:r>
              <a:rPr lang="en-US" dirty="0"/>
              <a:t>May 1, 2013</a:t>
            </a:r>
          </a:p>
          <a:p>
            <a:pPr defTabSz="873161" eaLnBrk="1" hangingPunct="1">
              <a:spcBef>
                <a:spcPct val="0"/>
              </a:spcBef>
              <a:defRPr/>
            </a:pPr>
            <a:endParaRPr lang="en-US" dirty="0"/>
          </a:p>
          <a:p>
            <a:pPr eaLnBrk="1" hangingPunct="1">
              <a:spcBef>
                <a:spcPct val="0"/>
              </a:spcBef>
            </a:pPr>
            <a:r>
              <a:rPr lang="en-US" dirty="0"/>
              <a:t>Possible answers coming up on following slides. These three slides are in the Answers section of the trainees’ manuals.</a:t>
            </a:r>
          </a:p>
          <a:p>
            <a:pPr eaLnBrk="1" hangingPunct="1">
              <a:spcBef>
                <a:spcPct val="0"/>
              </a:spcBef>
            </a:pPr>
            <a:endParaRPr lang="en-US" dirty="0"/>
          </a:p>
        </p:txBody>
      </p:sp>
      <p:sp>
        <p:nvSpPr>
          <p:cNvPr id="144387" name="Slide Number Placeholder 3"/>
          <p:cNvSpPr>
            <a:spLocks noGrp="1"/>
          </p:cNvSpPr>
          <p:nvPr>
            <p:ph type="sldNum" sz="quarter" idx="5"/>
          </p:nvPr>
        </p:nvSpPr>
        <p:spPr>
          <a:noFill/>
        </p:spPr>
        <p:txBody>
          <a:bodyPr/>
          <a:lstStyle/>
          <a:p>
            <a:fld id="{EE2ED7AC-C36C-4D57-A20F-C9A3C3E02296}" type="slidenum">
              <a:rPr lang="en-US" smtClean="0"/>
              <a:pPr/>
              <a:t>98</a:t>
            </a:fld>
            <a:endParaRPr lang="en-US"/>
          </a:p>
        </p:txBody>
      </p:sp>
    </p:spTree>
    <p:extLst>
      <p:ext uri="{BB962C8B-B14F-4D97-AF65-F5344CB8AC3E}">
        <p14:creationId xmlns:p14="http://schemas.microsoft.com/office/powerpoint/2010/main" val="22741590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a:noFill/>
          <a:ln/>
        </p:spPr>
        <p:txBody>
          <a:bodyPr/>
          <a:lstStyle/>
          <a:p>
            <a:pPr marL="0" marR="0" lvl="0" indent="0" algn="l" defTabSz="873161" rtl="0" eaLnBrk="1" fontAlgn="base" latinLnBrk="0" hangingPunct="1">
              <a:lnSpc>
                <a:spcPct val="100000"/>
              </a:lnSpc>
              <a:spcBef>
                <a:spcPct val="0"/>
              </a:spcBef>
              <a:spcAft>
                <a:spcPct val="0"/>
              </a:spcAft>
              <a:buClrTx/>
              <a:buSzTx/>
              <a:buFontTx/>
              <a:buNone/>
              <a:tabLst/>
              <a:defRPr/>
            </a:pPr>
            <a:r>
              <a:rPr lang="en-US" baseline="0" dirty="0"/>
              <a:t>October 4, 2024: changed 376 $2 from </a:t>
            </a:r>
            <a:r>
              <a:rPr lang="en-US" baseline="0" dirty="0" err="1"/>
              <a:t>lcdgt</a:t>
            </a:r>
            <a:r>
              <a:rPr lang="en-US" baseline="0" dirty="0"/>
              <a:t> to </a:t>
            </a:r>
            <a:r>
              <a:rPr lang="en-US" baseline="0" dirty="0" err="1"/>
              <a:t>lcsh</a:t>
            </a:r>
            <a:r>
              <a:rPr lang="en-US" baseline="0" dirty="0"/>
              <a:t> because of change of LCDGT term Families to Family members</a:t>
            </a:r>
          </a:p>
          <a:p>
            <a:pPr marL="0" marR="0" lvl="0" indent="0" algn="l" defTabSz="873161" rtl="0" eaLnBrk="1" fontAlgn="base" latinLnBrk="0" hangingPunct="1">
              <a:lnSpc>
                <a:spcPct val="100000"/>
              </a:lnSpc>
              <a:spcBef>
                <a:spcPct val="0"/>
              </a:spcBef>
              <a:spcAft>
                <a:spcPct val="0"/>
              </a:spcAft>
              <a:buClrTx/>
              <a:buSzTx/>
              <a:buFontTx/>
              <a:buNone/>
              <a:tabLst/>
              <a:defRPr/>
            </a:pPr>
            <a:r>
              <a:rPr lang="en-US" baseline="0" dirty="0"/>
              <a:t>November 22, 2019: spelled out “Pennsylvania” in 678</a:t>
            </a:r>
          </a:p>
          <a:p>
            <a:pPr marL="0" marR="0" lvl="0" indent="0" algn="l" defTabSz="873161" rtl="0" eaLnBrk="1" fontAlgn="base" latinLnBrk="0" hangingPunct="1">
              <a:lnSpc>
                <a:spcPct val="100000"/>
              </a:lnSpc>
              <a:spcBef>
                <a:spcPct val="0"/>
              </a:spcBef>
              <a:spcAft>
                <a:spcPct val="0"/>
              </a:spcAft>
              <a:buClrTx/>
              <a:buSzTx/>
              <a:buFontTx/>
              <a:buNone/>
              <a:tabLst/>
              <a:defRPr/>
            </a:pPr>
            <a:r>
              <a:rPr lang="en-US" baseline="0" dirty="0"/>
              <a:t>August 12, 2019: added Alessi to Rosa Coniglio</a:t>
            </a:r>
          </a:p>
          <a:p>
            <a:pPr defTabSz="873161" eaLnBrk="1" hangingPunct="1">
              <a:spcBef>
                <a:spcPct val="0"/>
              </a:spcBef>
              <a:defRPr/>
            </a:pPr>
            <a:r>
              <a:rPr lang="en-US" baseline="0" dirty="0"/>
              <a:t>March 1, 2019: changed 370 subfield coding to $e</a:t>
            </a:r>
          </a:p>
          <a:p>
            <a:pPr defTabSz="873161" eaLnBrk="1" hangingPunct="1">
              <a:spcBef>
                <a:spcPct val="0"/>
              </a:spcBef>
              <a:defRPr/>
            </a:pPr>
            <a:r>
              <a:rPr lang="en-US" dirty="0"/>
              <a:t>February</a:t>
            </a:r>
            <a:r>
              <a:rPr lang="en-US" baseline="0" dirty="0"/>
              <a:t> 5, 2019: changed Families 376 to $2 </a:t>
            </a:r>
            <a:r>
              <a:rPr lang="en-US" baseline="0" dirty="0" err="1"/>
              <a:t>lcdgt</a:t>
            </a:r>
            <a:r>
              <a:rPr lang="en-US" baseline="0" dirty="0"/>
              <a:t> to encourage usage of LCDGT</a:t>
            </a:r>
          </a:p>
          <a:p>
            <a:pPr defTabSz="873161" eaLnBrk="1" hangingPunct="1">
              <a:spcBef>
                <a:spcPct val="0"/>
              </a:spcBef>
              <a:defRPr/>
            </a:pPr>
            <a:endParaRPr lang="en-US" dirty="0"/>
          </a:p>
          <a:p>
            <a:pPr eaLnBrk="1" hangingPunct="1">
              <a:spcBef>
                <a:spcPct val="0"/>
              </a:spcBef>
            </a:pPr>
            <a:r>
              <a:rPr lang="en-US" dirty="0"/>
              <a:t>Note very little is core or required in an RDA record. Institutions may declare other elements to be core. For example, the first source consulted (670) is core for PCC. (Language of cataloging is marked in the index as core but not in the rules themselves)</a:t>
            </a:r>
          </a:p>
          <a:p>
            <a:pPr eaLnBrk="1" hangingPunct="1">
              <a:spcBef>
                <a:spcPct val="0"/>
              </a:spcBef>
            </a:pPr>
            <a:endParaRPr lang="en-US" dirty="0"/>
          </a:p>
          <a:p>
            <a:pPr eaLnBrk="1" hangingPunct="1">
              <a:spcBef>
                <a:spcPct val="0"/>
              </a:spcBef>
            </a:pPr>
            <a:r>
              <a:rPr lang="en-US" dirty="0"/>
              <a:t>Note:</a:t>
            </a:r>
            <a:r>
              <a:rPr lang="en-US" baseline="0" dirty="0"/>
              <a:t> the date in 046 could have b</a:t>
            </a:r>
            <a:r>
              <a:rPr lang="en-US" baseline="0" dirty="0">
                <a:solidFill>
                  <a:schemeClr val="tx1"/>
                </a:solidFill>
              </a:rPr>
              <a:t>een </a:t>
            </a:r>
            <a:r>
              <a:rPr lang="en-US" sz="1100" dirty="0"/>
              <a:t>$s 1913-04-30. Only one $s per 046 allowed. Also the date in 100 could have been 1913 (if that was the date chosen for 046)</a:t>
            </a:r>
            <a:endParaRPr lang="en-US" dirty="0">
              <a:solidFill>
                <a:schemeClr val="tx1"/>
              </a:solidFill>
            </a:endParaRPr>
          </a:p>
        </p:txBody>
      </p:sp>
      <p:sp>
        <p:nvSpPr>
          <p:cNvPr id="148483" name="Slide Number Placeholder 3"/>
          <p:cNvSpPr>
            <a:spLocks noGrp="1"/>
          </p:cNvSpPr>
          <p:nvPr>
            <p:ph type="sldNum" sz="quarter" idx="5"/>
          </p:nvPr>
        </p:nvSpPr>
        <p:spPr>
          <a:noFill/>
        </p:spPr>
        <p:txBody>
          <a:bodyPr/>
          <a:lstStyle/>
          <a:p>
            <a:fld id="{D16F2776-4FDA-4164-B186-F1A281C2B598}" type="slidenum">
              <a:rPr lang="en-US" smtClean="0">
                <a:latin typeface="Arial" charset="0"/>
              </a:rPr>
              <a:pPr/>
              <a:t>99</a:t>
            </a:fld>
            <a:endParaRPr lang="en-US">
              <a:latin typeface="Arial" charset="0"/>
            </a:endParaRPr>
          </a:p>
        </p:txBody>
      </p:sp>
    </p:spTree>
    <p:extLst>
      <p:ext uri="{BB962C8B-B14F-4D97-AF65-F5344CB8AC3E}">
        <p14:creationId xmlns:p14="http://schemas.microsoft.com/office/powerpoint/2010/main" val="330367407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October 4, 2024: changed 376 $2 from </a:t>
            </a:r>
            <a:r>
              <a:rPr lang="en-US" baseline="0" dirty="0" err="1"/>
              <a:t>lcdgt</a:t>
            </a:r>
            <a:r>
              <a:rPr lang="en-US" baseline="0" dirty="0"/>
              <a:t> to </a:t>
            </a:r>
            <a:r>
              <a:rPr lang="en-US" baseline="0" dirty="0" err="1"/>
              <a:t>lcsh</a:t>
            </a:r>
            <a:r>
              <a:rPr lang="en-US" baseline="0" dirty="0"/>
              <a:t> because of change of LCDGT term from Families to Family members</a:t>
            </a:r>
          </a:p>
          <a:p>
            <a:pPr eaLnBrk="1" hangingPunct="1">
              <a:spcBef>
                <a:spcPct val="0"/>
              </a:spcBef>
            </a:pPr>
            <a:r>
              <a:rPr lang="en-US" baseline="0" dirty="0"/>
              <a:t>November 22, 2019: spelled out “Kentucky” in 678</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March 1, 2019: changed 370 subfield coding to $e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 5,</a:t>
            </a:r>
            <a:r>
              <a:rPr lang="en-US" baseline="0" dirty="0"/>
              <a:t> 2019: changed Families 376 to $2 </a:t>
            </a:r>
            <a:r>
              <a:rPr lang="en-US" baseline="0" dirty="0" err="1"/>
              <a:t>lcdgt</a:t>
            </a:r>
            <a:r>
              <a:rPr lang="en-US" baseline="0" dirty="0"/>
              <a:t> to encourage usage of LCDGT </a:t>
            </a:r>
          </a:p>
          <a:p>
            <a:pPr eaLnBrk="1" hangingPunct="1">
              <a:spcBef>
                <a:spcPct val="0"/>
              </a:spcBef>
            </a:pPr>
            <a:endParaRPr lang="en-US" dirty="0"/>
          </a:p>
          <a:p>
            <a:pPr eaLnBrk="1" hangingPunct="1">
              <a:spcBef>
                <a:spcPct val="0"/>
              </a:spcBef>
            </a:pPr>
            <a:r>
              <a:rPr lang="en-US" dirty="0"/>
              <a:t>Note very little is core or required in an RDA record. Institutions may declare other elements to be core. For example, the first source consulted (670) is core for PCC. (Language of cataloging is marked in the index as core but not in the rules themselves)</a:t>
            </a:r>
          </a:p>
        </p:txBody>
      </p:sp>
      <p:sp>
        <p:nvSpPr>
          <p:cNvPr id="146435" name="Slide Number Placeholder 3"/>
          <p:cNvSpPr>
            <a:spLocks noGrp="1"/>
          </p:cNvSpPr>
          <p:nvPr>
            <p:ph type="sldNum" sz="quarter" idx="5"/>
          </p:nvPr>
        </p:nvSpPr>
        <p:spPr>
          <a:noFill/>
        </p:spPr>
        <p:txBody>
          <a:bodyPr/>
          <a:lstStyle/>
          <a:p>
            <a:fld id="{884BF205-296C-4B26-87AF-45E753E089FE}" type="slidenum">
              <a:rPr lang="en-US" smtClean="0">
                <a:latin typeface="Arial" charset="0"/>
              </a:rPr>
              <a:pPr/>
              <a:t>100</a:t>
            </a:fld>
            <a:endParaRPr lang="en-US">
              <a:latin typeface="Arial" charset="0"/>
            </a:endParaRPr>
          </a:p>
        </p:txBody>
      </p:sp>
    </p:spTree>
    <p:extLst>
      <p:ext uri="{BB962C8B-B14F-4D97-AF65-F5344CB8AC3E}">
        <p14:creationId xmlns:p14="http://schemas.microsoft.com/office/powerpoint/2010/main" val="15626217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October 4, 2024: changed 376 $2 from </a:t>
            </a:r>
            <a:r>
              <a:rPr lang="en-US" baseline="0" dirty="0" err="1"/>
              <a:t>lcdgt</a:t>
            </a:r>
            <a:r>
              <a:rPr lang="en-US" baseline="0" dirty="0"/>
              <a:t> to </a:t>
            </a:r>
            <a:r>
              <a:rPr lang="en-US" baseline="0" dirty="0" err="1"/>
              <a:t>lcsh</a:t>
            </a:r>
            <a:r>
              <a:rPr lang="en-US" baseline="0" dirty="0"/>
              <a:t> because of change of LCDGT term from Families to Family members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November 22, 2019: added final parenthesis in second 670</a:t>
            </a:r>
          </a:p>
          <a:p>
            <a:pPr eaLnBrk="1" hangingPunct="1">
              <a:spcBef>
                <a:spcPct val="0"/>
              </a:spcBef>
            </a:pPr>
            <a:r>
              <a:rPr lang="en-US" dirty="0"/>
              <a:t>March</a:t>
            </a:r>
            <a:r>
              <a:rPr lang="en-US" baseline="0" dirty="0"/>
              <a:t> 1, 2019: changed format of first 670; changed 370 subfield coding to $e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February</a:t>
            </a:r>
            <a:r>
              <a:rPr lang="en-US" baseline="0" dirty="0"/>
              <a:t> 5, 2019: changed 376 by adding $2 </a:t>
            </a:r>
            <a:r>
              <a:rPr lang="en-US" baseline="0" dirty="0" err="1"/>
              <a:t>lcdgt</a:t>
            </a:r>
            <a:r>
              <a:rPr lang="en-US" baseline="0" dirty="0"/>
              <a:t> to encourage usage of LCDGT</a:t>
            </a:r>
          </a:p>
          <a:p>
            <a:pPr eaLnBrk="1" hangingPunct="1">
              <a:spcBef>
                <a:spcPct val="0"/>
              </a:spcBef>
            </a:pPr>
            <a:endParaRPr lang="en-US" dirty="0"/>
          </a:p>
          <a:p>
            <a:pPr eaLnBrk="1" hangingPunct="1">
              <a:spcBef>
                <a:spcPct val="0"/>
              </a:spcBef>
            </a:pPr>
            <a:r>
              <a:rPr lang="en-US" dirty="0"/>
              <a:t>Note very little is core or required in an RDA record. Institutions may declare other elements to be core. For example, the first source consulted (670) is core for PCC. (Language of cataloging is marked in the index as core but not in the rules themselves)</a:t>
            </a:r>
          </a:p>
        </p:txBody>
      </p:sp>
      <p:sp>
        <p:nvSpPr>
          <p:cNvPr id="150531" name="Slide Number Placeholder 3"/>
          <p:cNvSpPr>
            <a:spLocks noGrp="1"/>
          </p:cNvSpPr>
          <p:nvPr>
            <p:ph type="sldNum" sz="quarter" idx="5"/>
          </p:nvPr>
        </p:nvSpPr>
        <p:spPr>
          <a:noFill/>
        </p:spPr>
        <p:txBody>
          <a:bodyPr/>
          <a:lstStyle/>
          <a:p>
            <a:fld id="{CCD6BB7B-24B1-467F-9C80-A7F400855A0B}" type="slidenum">
              <a:rPr lang="en-US" smtClean="0">
                <a:latin typeface="Arial" charset="0"/>
              </a:rPr>
              <a:pPr/>
              <a:t>101</a:t>
            </a:fld>
            <a:endParaRPr lang="en-US">
              <a:latin typeface="Arial" charset="0"/>
            </a:endParaRPr>
          </a:p>
        </p:txBody>
      </p:sp>
    </p:spTree>
    <p:extLst>
      <p:ext uri="{BB962C8B-B14F-4D97-AF65-F5344CB8AC3E}">
        <p14:creationId xmlns:p14="http://schemas.microsoft.com/office/powerpoint/2010/main" val="34343817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May 1, 2013</a:t>
            </a:r>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102</a:t>
            </a:fld>
            <a:endParaRPr lang="en-US"/>
          </a:p>
        </p:txBody>
      </p:sp>
    </p:spTree>
    <p:extLst>
      <p:ext uri="{BB962C8B-B14F-4D97-AF65-F5344CB8AC3E}">
        <p14:creationId xmlns:p14="http://schemas.microsoft.com/office/powerpoint/2010/main" val="26802530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a:t>May 1, 2013</a:t>
            </a:r>
          </a:p>
          <a:p>
            <a:endParaRPr lang="en-US"/>
          </a:p>
        </p:txBody>
      </p:sp>
      <p:sp>
        <p:nvSpPr>
          <p:cNvPr id="4" name="Slide Number Placeholder 3"/>
          <p:cNvSpPr>
            <a:spLocks noGrp="1"/>
          </p:cNvSpPr>
          <p:nvPr>
            <p:ph type="sldNum" sz="quarter" idx="10"/>
          </p:nvPr>
        </p:nvSpPr>
        <p:spPr/>
        <p:txBody>
          <a:bodyPr/>
          <a:lstStyle/>
          <a:p>
            <a:pPr>
              <a:defRPr/>
            </a:pPr>
            <a:fld id="{4FDFE30B-A577-4245-97D1-75CE4A24ABC4}" type="slidenum">
              <a:rPr lang="en-US" smtClean="0"/>
              <a:pPr>
                <a:defRPr/>
              </a:pPr>
              <a:t>103</a:t>
            </a:fld>
            <a:endParaRPr lang="en-US"/>
          </a:p>
        </p:txBody>
      </p:sp>
    </p:spTree>
    <p:extLst>
      <p:ext uri="{BB962C8B-B14F-4D97-AF65-F5344CB8AC3E}">
        <p14:creationId xmlns:p14="http://schemas.microsoft.com/office/powerpoint/2010/main" val="3894292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B1775EE-AB8E-4B49-B387-0F122666726E}" type="datetime1">
              <a:rPr lang="en-US" smtClean="0"/>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6" name="Slide Number Placeholder 5"/>
          <p:cNvSpPr>
            <a:spLocks noGrp="1"/>
          </p:cNvSpPr>
          <p:nvPr>
            <p:ph type="sldNum" sz="quarter" idx="12"/>
          </p:nvPr>
        </p:nvSpPr>
        <p:spPr/>
        <p:txBody>
          <a:bodyPr/>
          <a:lstStyle>
            <a:lvl1pPr>
              <a:defRPr/>
            </a:lvl1pPr>
          </a:lstStyle>
          <a:p>
            <a:pPr>
              <a:defRPr/>
            </a:pPr>
            <a:fld id="{145E6936-AA4C-4B45-8470-0195883385A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2BCDC3-774C-415F-8028-FCF094B7D421}" type="datetime1">
              <a:rPr lang="en-US" smtClean="0"/>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6" name="Slide Number Placeholder 5"/>
          <p:cNvSpPr>
            <a:spLocks noGrp="1"/>
          </p:cNvSpPr>
          <p:nvPr>
            <p:ph type="sldNum" sz="quarter" idx="12"/>
          </p:nvPr>
        </p:nvSpPr>
        <p:spPr/>
        <p:txBody>
          <a:bodyPr/>
          <a:lstStyle>
            <a:lvl1pPr>
              <a:defRPr/>
            </a:lvl1pPr>
          </a:lstStyle>
          <a:p>
            <a:pPr>
              <a:defRPr/>
            </a:pPr>
            <a:fld id="{A9B195DB-D158-4511-AD30-4503835E6DA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C953066-A770-4376-9001-5D9609A4767A}" type="datetime1">
              <a:rPr lang="en-US" smtClean="0"/>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6" name="Slide Number Placeholder 5"/>
          <p:cNvSpPr>
            <a:spLocks noGrp="1"/>
          </p:cNvSpPr>
          <p:nvPr>
            <p:ph type="sldNum" sz="quarter" idx="12"/>
          </p:nvPr>
        </p:nvSpPr>
        <p:spPr/>
        <p:txBody>
          <a:bodyPr/>
          <a:lstStyle>
            <a:lvl1pPr>
              <a:defRPr/>
            </a:lvl1pPr>
          </a:lstStyle>
          <a:p>
            <a:pPr>
              <a:defRPr/>
            </a:pPr>
            <a:fld id="{29F7DEDF-4044-4224-80E4-890A012BBD4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D39E1AC-1F07-4FE6-AD08-D4E7B60B60A1}" type="datetime1">
              <a:rPr lang="en-US" smtClean="0"/>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7" name="Slide Number Placeholder 5"/>
          <p:cNvSpPr>
            <a:spLocks noGrp="1"/>
          </p:cNvSpPr>
          <p:nvPr>
            <p:ph type="sldNum" sz="quarter" idx="12"/>
          </p:nvPr>
        </p:nvSpPr>
        <p:spPr/>
        <p:txBody>
          <a:bodyPr/>
          <a:lstStyle>
            <a:lvl1pPr>
              <a:defRPr/>
            </a:lvl1pPr>
          </a:lstStyle>
          <a:p>
            <a:pPr>
              <a:defRPr/>
            </a:pPr>
            <a:fld id="{7FDB77CE-46BC-4237-BF4D-671A8FCB48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C0BE5BC-6BA8-429C-9BF3-9CC687B117C0}" type="datetime1">
              <a:rPr lang="en-US" smtClean="0"/>
              <a:t>7/30/2025</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9" name="Slide Number Placeholder 5"/>
          <p:cNvSpPr>
            <a:spLocks noGrp="1"/>
          </p:cNvSpPr>
          <p:nvPr>
            <p:ph type="sldNum" sz="quarter" idx="12"/>
          </p:nvPr>
        </p:nvSpPr>
        <p:spPr/>
        <p:txBody>
          <a:bodyPr/>
          <a:lstStyle>
            <a:lvl1pPr>
              <a:defRPr/>
            </a:lvl1pPr>
          </a:lstStyle>
          <a:p>
            <a:pPr>
              <a:defRPr/>
            </a:pPr>
            <a:fld id="{A2BD4136-9933-4918-AC28-52997E6B3EC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A576CDB-7FB0-4485-B5DB-554FDAA0042A}" type="datetime1">
              <a:rPr lang="en-US" smtClean="0"/>
              <a:t>7/30/2025</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5" name="Slide Number Placeholder 5"/>
          <p:cNvSpPr>
            <a:spLocks noGrp="1"/>
          </p:cNvSpPr>
          <p:nvPr>
            <p:ph type="sldNum" sz="quarter" idx="12"/>
          </p:nvPr>
        </p:nvSpPr>
        <p:spPr/>
        <p:txBody>
          <a:bodyPr/>
          <a:lstStyle>
            <a:lvl1pPr>
              <a:defRPr/>
            </a:lvl1pPr>
          </a:lstStyle>
          <a:p>
            <a:pPr>
              <a:defRPr/>
            </a:pPr>
            <a:fld id="{2A7C086F-8372-41E5-BD48-1BFCDE52DA3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EDBC2CD-FC13-4E11-ABE1-220937FAD5FD}" type="datetime1">
              <a:rPr lang="en-US" smtClean="0"/>
              <a:t>7/30/2025</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4" name="Slide Number Placeholder 5"/>
          <p:cNvSpPr>
            <a:spLocks noGrp="1"/>
          </p:cNvSpPr>
          <p:nvPr>
            <p:ph type="sldNum" sz="quarter" idx="12"/>
          </p:nvPr>
        </p:nvSpPr>
        <p:spPr/>
        <p:txBody>
          <a:bodyPr/>
          <a:lstStyle>
            <a:lvl1pPr>
              <a:defRPr/>
            </a:lvl1pPr>
          </a:lstStyle>
          <a:p>
            <a:pPr>
              <a:defRPr/>
            </a:pPr>
            <a:fld id="{BCD4D590-5A6D-4F7A-B188-2A5B0F62BD5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75C686F-6662-40C4-B367-3093C198186F}" type="datetime1">
              <a:rPr lang="en-US" smtClean="0"/>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7" name="Slide Number Placeholder 5"/>
          <p:cNvSpPr>
            <a:spLocks noGrp="1"/>
          </p:cNvSpPr>
          <p:nvPr>
            <p:ph type="sldNum" sz="quarter" idx="12"/>
          </p:nvPr>
        </p:nvSpPr>
        <p:spPr/>
        <p:txBody>
          <a:bodyPr/>
          <a:lstStyle>
            <a:lvl1pPr>
              <a:defRPr/>
            </a:lvl1pPr>
          </a:lstStyle>
          <a:p>
            <a:pPr>
              <a:defRPr/>
            </a:pPr>
            <a:fld id="{DB57491B-B0CE-4B7B-9561-1E0E64740D0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B4A35E8-A4EA-46B7-BE94-BF5153B967BE}" type="datetime1">
              <a:rPr lang="en-US" smtClean="0"/>
              <a:t>7/30/2025</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7" name="Slide Number Placeholder 5"/>
          <p:cNvSpPr>
            <a:spLocks noGrp="1"/>
          </p:cNvSpPr>
          <p:nvPr>
            <p:ph type="sldNum" sz="quarter" idx="12"/>
          </p:nvPr>
        </p:nvSpPr>
        <p:spPr/>
        <p:txBody>
          <a:bodyPr/>
          <a:lstStyle>
            <a:lvl1pPr>
              <a:defRPr/>
            </a:lvl1pPr>
          </a:lstStyle>
          <a:p>
            <a:pPr>
              <a:defRPr/>
            </a:pPr>
            <a:fld id="{33225275-1B3B-447A-A395-AC66D88FE59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C21DC3C-89D6-47A6-9CB2-9EF3E1762873}" type="datetime1">
              <a:rPr lang="en-US" smtClean="0"/>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6" name="Slide Number Placeholder 5"/>
          <p:cNvSpPr>
            <a:spLocks noGrp="1"/>
          </p:cNvSpPr>
          <p:nvPr>
            <p:ph type="sldNum" sz="quarter" idx="12"/>
          </p:nvPr>
        </p:nvSpPr>
        <p:spPr/>
        <p:txBody>
          <a:bodyPr/>
          <a:lstStyle>
            <a:lvl1pPr>
              <a:defRPr/>
            </a:lvl1pPr>
          </a:lstStyle>
          <a:p>
            <a:pPr>
              <a:defRPr/>
            </a:pPr>
            <a:fld id="{D30D5922-0B3F-44C9-80FA-7A069AF9838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24A4C60-D520-4FD3-86F4-54A984353935}" type="datetime1">
              <a:rPr lang="en-US" smtClean="0"/>
              <a:t>7/30/2025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3. Describing Families</a:t>
            </a:r>
          </a:p>
        </p:txBody>
      </p:sp>
      <p:sp>
        <p:nvSpPr>
          <p:cNvPr id="6" name="Slide Number Placeholder 5"/>
          <p:cNvSpPr>
            <a:spLocks noGrp="1"/>
          </p:cNvSpPr>
          <p:nvPr>
            <p:ph type="sldNum" sz="quarter" idx="12"/>
          </p:nvPr>
        </p:nvSpPr>
        <p:spPr/>
        <p:txBody>
          <a:bodyPr/>
          <a:lstStyle>
            <a:lvl1pPr>
              <a:defRPr/>
            </a:lvl1pPr>
          </a:lstStyle>
          <a:p>
            <a:pPr>
              <a:defRPr/>
            </a:pPr>
            <a:fld id="{495C11E2-6F40-4EC2-8462-D48524F9FE1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D1F0269-7730-4346-9480-52CF626022C9}" type="datetime1">
              <a:rPr lang="en-US" smtClean="0"/>
              <a:t>7/30/2025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3. Describing Families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44437C8-3B9C-4A46-B089-4DF6CE41AA5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loc.gov/aba/publications/FreeSHM/H1631.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a:t>Describing Families</a:t>
            </a:r>
          </a:p>
        </p:txBody>
      </p:sp>
      <p:pic>
        <p:nvPicPr>
          <p:cNvPr id="15362" name="Picture 7"/>
          <p:cNvPicPr>
            <a:picLocks noChangeAspect="1" noChangeArrowheads="1"/>
          </p:cNvPicPr>
          <p:nvPr/>
        </p:nvPicPr>
        <p:blipFill>
          <a:blip r:embed="rId3"/>
          <a:srcRect/>
          <a:stretch>
            <a:fillRect/>
          </a:stretch>
        </p:blipFill>
        <p:spPr bwMode="auto">
          <a:xfrm>
            <a:off x="238125" y="0"/>
            <a:ext cx="8858250" cy="2057400"/>
          </a:xfrm>
          <a:prstGeom prst="rect">
            <a:avLst/>
          </a:prstGeom>
          <a:noFill/>
          <a:ln w="9525">
            <a:noFill/>
            <a:miter lim="800000"/>
            <a:headEnd/>
            <a:tailEnd/>
          </a:ln>
        </p:spPr>
      </p:pic>
      <p:sp>
        <p:nvSpPr>
          <p:cNvPr id="15363" name="Rectangle 2"/>
          <p:cNvSpPr>
            <a:spLocks noChangeArrowheads="1"/>
          </p:cNvSpPr>
          <p:nvPr/>
        </p:nvSpPr>
        <p:spPr bwMode="auto">
          <a:xfrm>
            <a:off x="3581400" y="3810000"/>
            <a:ext cx="1860550" cy="579438"/>
          </a:xfrm>
          <a:prstGeom prst="rect">
            <a:avLst/>
          </a:prstGeom>
          <a:noFill/>
          <a:ln w="9525">
            <a:noFill/>
            <a:miter lim="800000"/>
            <a:headEnd/>
            <a:tailEnd/>
          </a:ln>
        </p:spPr>
        <p:txBody>
          <a:bodyPr wrap="none">
            <a:spAutoFit/>
          </a:bodyPr>
          <a:lstStyle/>
          <a:p>
            <a:r>
              <a:rPr lang="en-US" sz="3200" dirty="0">
                <a:solidFill>
                  <a:srgbClr val="777777"/>
                </a:solidFill>
                <a:latin typeface="Calibri" pitchFamily="34" charset="0"/>
                <a:ea typeface="Microsoft YaHei"/>
                <a:cs typeface="Microsoft YaHei"/>
              </a:rPr>
              <a:t>Module  3</a:t>
            </a:r>
            <a:endParaRPr lang="en-US" sz="3200" dirty="0">
              <a:solidFill>
                <a:srgbClr val="777777"/>
              </a:solidFill>
              <a:latin typeface="Calibri" pitchFamily="34" charset="0"/>
            </a:endParaRPr>
          </a:p>
        </p:txBody>
      </p:sp>
      <p:sp>
        <p:nvSpPr>
          <p:cNvPr id="1536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rPr>
              <a:t>Module 3. Describing Families</a:t>
            </a:r>
          </a:p>
        </p:txBody>
      </p:sp>
      <p:sp>
        <p:nvSpPr>
          <p:cNvPr id="3" name="Slide Number Placeholder 2"/>
          <p:cNvSpPr txBox="1">
            <a:spLocks noGrp="1"/>
          </p:cNvSpPr>
          <p:nvPr/>
        </p:nvSpPr>
        <p:spPr>
          <a:xfrm>
            <a:off x="6686550" y="6324600"/>
            <a:ext cx="2133600" cy="365125"/>
          </a:xfrm>
          <a:prstGeom prst="rect">
            <a:avLst/>
          </a:prstGeom>
          <a:noFill/>
        </p:spPr>
        <p:txBody>
          <a:bodyPr anchor="ctr"/>
          <a:lstStyle/>
          <a:p>
            <a:pPr algn="r" fontAlgn="auto">
              <a:spcBef>
                <a:spcPts val="0"/>
              </a:spcBef>
              <a:spcAft>
                <a:spcPts val="0"/>
              </a:spcAft>
              <a:defRPr/>
            </a:pPr>
            <a:fld id="{74EF7E16-01EB-4FA8-AFED-BD565B880683}" type="slidenum">
              <a:rPr lang="en-US" sz="1200">
                <a:solidFill>
                  <a:schemeClr val="tx1">
                    <a:tint val="75000"/>
                  </a:schemeClr>
                </a:solidFill>
                <a:latin typeface="+mn-lt"/>
                <a:cs typeface="+mn-cs"/>
              </a:rPr>
              <a:pPr algn="r" fontAlgn="auto">
                <a:spcBef>
                  <a:spcPts val="0"/>
                </a:spcBef>
                <a:spcAft>
                  <a:spcPts val="0"/>
                </a:spcAft>
                <a:defRPr/>
              </a:pPr>
              <a:t>1</a:t>
            </a:fld>
            <a:endParaRPr lang="en-US" sz="1200" dirty="0">
              <a:solidFill>
                <a:schemeClr val="tx1">
                  <a:tint val="75000"/>
                </a:schemeClr>
              </a:solidFill>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3505200" y="152400"/>
            <a:ext cx="5029200" cy="2209800"/>
          </a:xfrm>
        </p:spPr>
        <p:txBody>
          <a:bodyPr/>
          <a:lstStyle/>
          <a:p>
            <a:pPr eaLnBrk="1" hangingPunct="1"/>
            <a:r>
              <a:rPr lang="en-US"/>
              <a:t>RDA Chapters 8 </a:t>
            </a:r>
            <a:br>
              <a:rPr lang="en-US"/>
            </a:br>
            <a:r>
              <a:rPr lang="en-US"/>
              <a:t>and 10</a:t>
            </a:r>
          </a:p>
        </p:txBody>
      </p:sp>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1ACC0E2F-6C03-4F28-A5D2-DDFD2EBEF4E1}" type="slidenum">
              <a:rPr lang="en-US"/>
              <a:pPr>
                <a:defRPr/>
              </a:pPr>
              <a:t>2</a:t>
            </a:fld>
            <a:endParaRPr lang="en-US"/>
          </a:p>
        </p:txBody>
      </p:sp>
      <p:pic>
        <p:nvPicPr>
          <p:cNvPr id="2" name="Picture 1"/>
          <p:cNvPicPr>
            <a:picLocks noChangeAspect="1"/>
          </p:cNvPicPr>
          <p:nvPr/>
        </p:nvPicPr>
        <p:blipFill rotWithShape="1">
          <a:blip r:embed="rId3"/>
          <a:srcRect t="8656" r="82949" b="33902"/>
          <a:stretch/>
        </p:blipFill>
        <p:spPr>
          <a:xfrm>
            <a:off x="762000" y="812470"/>
            <a:ext cx="2895600" cy="5233061"/>
          </a:xfrm>
          <a:prstGeom prst="rect">
            <a:avLst/>
          </a:prstGeom>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a:t>Families as creators</a:t>
            </a:r>
          </a:p>
        </p:txBody>
      </p:sp>
      <p:sp>
        <p:nvSpPr>
          <p:cNvPr id="19458" name="Content Placeholder 2"/>
          <p:cNvSpPr>
            <a:spLocks noGrp="1"/>
          </p:cNvSpPr>
          <p:nvPr>
            <p:ph idx="1"/>
          </p:nvPr>
        </p:nvSpPr>
        <p:spPr/>
        <p:txBody>
          <a:bodyPr/>
          <a:lstStyle/>
          <a:p>
            <a:pPr eaLnBrk="1" hangingPunct="1"/>
            <a:r>
              <a:rPr lang="en-US"/>
              <a:t>Families create records (archives)</a:t>
            </a:r>
          </a:p>
          <a:p>
            <a:pPr eaLnBrk="1" hangingPunct="1"/>
            <a:r>
              <a:rPr lang="en-US"/>
              <a:t>Families create serials (e.g. newsletters)</a:t>
            </a:r>
          </a:p>
          <a:p>
            <a:pPr eaLnBrk="1" hangingPunct="1"/>
            <a:r>
              <a:rPr lang="en-US"/>
              <a:t>Families create monographs (e.g. a family cookbook)</a:t>
            </a:r>
          </a:p>
          <a:p>
            <a:pPr eaLnBrk="1" hangingPunct="1"/>
            <a:r>
              <a:rPr lang="en-US"/>
              <a:t>Families create Internet resources (e.g. family websites or blogs)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BEB23FD4-6C2F-4589-82C8-620CA2BA10E4}" type="slidenum">
              <a:rPr lang="en-US"/>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953000" y="2087563"/>
            <a:ext cx="3733800" cy="1189037"/>
          </a:xfrm>
        </p:spPr>
        <p:txBody>
          <a:bodyPr/>
          <a:lstStyle/>
          <a:p>
            <a:pPr eaLnBrk="1" hangingPunct="1"/>
            <a:r>
              <a:rPr lang="en-US"/>
              <a:t>Serial</a:t>
            </a:r>
          </a:p>
        </p:txBody>
      </p:sp>
      <p:pic>
        <p:nvPicPr>
          <p:cNvPr id="21506" name="Picture 5"/>
          <p:cNvPicPr>
            <a:picLocks noChangeAspect="1" noChangeArrowheads="1"/>
          </p:cNvPicPr>
          <p:nvPr/>
        </p:nvPicPr>
        <p:blipFill>
          <a:blip r:embed="rId3"/>
          <a:srcRect/>
          <a:stretch>
            <a:fillRect/>
          </a:stretch>
        </p:blipFill>
        <p:spPr bwMode="auto">
          <a:xfrm>
            <a:off x="762000" y="228600"/>
            <a:ext cx="4694238" cy="607695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839288E0-7091-49EE-9C6D-D2AD0BCCDA0D}" type="slidenum">
              <a:rPr lang="en-US"/>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304800" y="2057400"/>
            <a:ext cx="3048000" cy="1447800"/>
          </a:xfrm>
        </p:spPr>
        <p:txBody>
          <a:bodyPr/>
          <a:lstStyle/>
          <a:p>
            <a:pPr eaLnBrk="1" hangingPunct="1"/>
            <a:r>
              <a:rPr lang="en-US"/>
              <a:t>Monograph</a:t>
            </a:r>
          </a:p>
        </p:txBody>
      </p:sp>
      <p:pic>
        <p:nvPicPr>
          <p:cNvPr id="23554" name="Picture 2"/>
          <p:cNvPicPr>
            <a:picLocks noChangeAspect="1" noChangeArrowheads="1"/>
          </p:cNvPicPr>
          <p:nvPr/>
        </p:nvPicPr>
        <p:blipFill>
          <a:blip r:embed="rId3"/>
          <a:srcRect/>
          <a:stretch>
            <a:fillRect/>
          </a:stretch>
        </p:blipFill>
        <p:spPr bwMode="auto">
          <a:xfrm>
            <a:off x="4343400" y="338139"/>
            <a:ext cx="3962400" cy="6018212"/>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30ECE243-482E-4A84-9ADE-02E0093A52B3}" type="slidenum">
              <a:rPr lang="en-US"/>
              <a:pPr>
                <a:defRPr/>
              </a:pPr>
              <a:t>5</a:t>
            </a:fld>
            <a:endParaRPr lang="en-US"/>
          </a:p>
        </p:txBody>
      </p:sp>
      <p:sp>
        <p:nvSpPr>
          <p:cNvPr id="2" name="Rectangle 1">
            <a:extLst>
              <a:ext uri="{FF2B5EF4-FFF2-40B4-BE49-F238E27FC236}">
                <a16:creationId xmlns:a16="http://schemas.microsoft.com/office/drawing/2014/main" id="{8F712DBD-0CDC-4E77-92A6-927411DF13A4}"/>
              </a:ext>
            </a:extLst>
          </p:cNvPr>
          <p:cNvSpPr/>
          <p:nvPr/>
        </p:nvSpPr>
        <p:spPr>
          <a:xfrm>
            <a:off x="5996049" y="5820807"/>
            <a:ext cx="697627" cy="369332"/>
          </a:xfrm>
          <a:prstGeom prst="rect">
            <a:avLst/>
          </a:prstGeom>
        </p:spPr>
        <p:txBody>
          <a:bodyPr wrap="none">
            <a:spAutoFit/>
          </a:bodyPr>
          <a:lstStyle/>
          <a:p>
            <a:r>
              <a:rPr lang="en-US" dirty="0"/>
              <a:t>1997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400800" y="2362200"/>
            <a:ext cx="3124200" cy="1295400"/>
          </a:xfrm>
        </p:spPr>
        <p:txBody>
          <a:bodyPr/>
          <a:lstStyle/>
          <a:p>
            <a:pPr eaLnBrk="1" hangingPunct="1"/>
            <a:r>
              <a:rPr lang="en-US"/>
              <a:t>Website</a:t>
            </a:r>
          </a:p>
        </p:txBody>
      </p:sp>
      <p:pic>
        <p:nvPicPr>
          <p:cNvPr id="25602" name="Picture 2"/>
          <p:cNvPicPr>
            <a:picLocks noChangeAspect="1" noChangeArrowheads="1"/>
          </p:cNvPicPr>
          <p:nvPr/>
        </p:nvPicPr>
        <p:blipFill>
          <a:blip r:embed="rId3"/>
          <a:srcRect/>
          <a:stretch>
            <a:fillRect/>
          </a:stretch>
        </p:blipFill>
        <p:spPr bwMode="auto">
          <a:xfrm>
            <a:off x="228600" y="457200"/>
            <a:ext cx="6373813" cy="472440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16DFA2BB-B046-4CC9-A699-FFED55A95516}" type="slidenum">
              <a:rPr lang="en-US"/>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0" y="46038"/>
            <a:ext cx="1676400" cy="868362"/>
          </a:xfrm>
        </p:spPr>
        <p:txBody>
          <a:bodyPr/>
          <a:lstStyle/>
          <a:p>
            <a:pPr eaLnBrk="1" hangingPunct="1"/>
            <a:r>
              <a:rPr lang="en-US"/>
              <a:t>Blog</a:t>
            </a:r>
          </a:p>
        </p:txBody>
      </p:sp>
      <p:pic>
        <p:nvPicPr>
          <p:cNvPr id="27650" name="Picture 2"/>
          <p:cNvPicPr>
            <a:picLocks noChangeAspect="1" noChangeArrowheads="1"/>
          </p:cNvPicPr>
          <p:nvPr/>
        </p:nvPicPr>
        <p:blipFill>
          <a:blip r:embed="rId3"/>
          <a:srcRect/>
          <a:stretch>
            <a:fillRect/>
          </a:stretch>
        </p:blipFill>
        <p:spPr bwMode="auto">
          <a:xfrm>
            <a:off x="1066800" y="914400"/>
            <a:ext cx="7756525" cy="5715000"/>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20D6815D-B648-4EA9-8376-84F9D92D8559}" type="slidenum">
              <a:rPr lang="en-US"/>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a:t>Families as contributors, etc.</a:t>
            </a:r>
          </a:p>
        </p:txBody>
      </p:sp>
      <p:sp>
        <p:nvSpPr>
          <p:cNvPr id="29698" name="Content Placeholder 2"/>
          <p:cNvSpPr>
            <a:spLocks noGrp="1"/>
          </p:cNvSpPr>
          <p:nvPr>
            <p:ph idx="1"/>
          </p:nvPr>
        </p:nvSpPr>
        <p:spPr/>
        <p:txBody>
          <a:bodyPr/>
          <a:lstStyle/>
          <a:p>
            <a:pPr eaLnBrk="1" hangingPunct="1"/>
            <a:r>
              <a:rPr lang="en-US" dirty="0"/>
              <a:t>Families can be contributors </a:t>
            </a:r>
            <a:r>
              <a:rPr lang="en-US" dirty="0">
                <a:latin typeface="Calibri" pitchFamily="34" charset="0"/>
                <a:cs typeface="Microsoft YaHei"/>
              </a:rPr>
              <a:t>to an expression, or may be associated with manifestations and items as well, for example, as</a:t>
            </a:r>
            <a:endParaRPr lang="en-US" dirty="0"/>
          </a:p>
          <a:p>
            <a:pPr lvl="1" eaLnBrk="1" hangingPunct="1"/>
            <a:r>
              <a:rPr lang="en-US" dirty="0"/>
              <a:t>Performers</a:t>
            </a:r>
          </a:p>
          <a:p>
            <a:pPr lvl="1" eaLnBrk="1" hangingPunct="1"/>
            <a:r>
              <a:rPr lang="en-US" dirty="0"/>
              <a:t>Publishers</a:t>
            </a:r>
          </a:p>
          <a:p>
            <a:pPr lvl="1" eaLnBrk="1" hangingPunct="1"/>
            <a:r>
              <a:rPr lang="en-US" dirty="0"/>
              <a:t>Owners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D163A9D9-08FD-4191-BB09-EF313934F893}" type="slidenum">
              <a:rPr lang="en-US"/>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a:t>Families as subjects</a:t>
            </a:r>
          </a:p>
        </p:txBody>
      </p:sp>
      <p:sp>
        <p:nvSpPr>
          <p:cNvPr id="3" name="Content Placeholder 2"/>
          <p:cNvSpPr>
            <a:spLocks noGrp="1"/>
          </p:cNvSpPr>
          <p:nvPr>
            <p:ph idx="1"/>
          </p:nvPr>
        </p:nvSpPr>
        <p:spPr>
          <a:xfrm>
            <a:off x="152400" y="1600200"/>
            <a:ext cx="8839200" cy="4525963"/>
          </a:xfrm>
        </p:spPr>
        <p:txBody>
          <a:bodyPr rtlCol="0">
            <a:normAutofit fontScale="85000" lnSpcReduction="20000"/>
          </a:bodyPr>
          <a:lstStyle/>
          <a:p>
            <a:pPr eaLnBrk="1" fontAlgn="auto" hangingPunct="1">
              <a:spcAft>
                <a:spcPts val="0"/>
              </a:spcAft>
              <a:buFont typeface="Arial" pitchFamily="34" charset="0"/>
              <a:buChar char="•"/>
              <a:defRPr/>
            </a:pPr>
            <a:r>
              <a:rPr lang="en-US" dirty="0"/>
              <a:t>Families can also be subjects of works</a:t>
            </a:r>
          </a:p>
          <a:p>
            <a:pPr eaLnBrk="1" fontAlgn="auto" hangingPunct="1">
              <a:spcAft>
                <a:spcPts val="0"/>
              </a:spcAft>
              <a:buFont typeface="Arial" pitchFamily="34" charset="0"/>
              <a:buChar char="•"/>
              <a:defRPr/>
            </a:pPr>
            <a:r>
              <a:rPr lang="en-US" dirty="0"/>
              <a:t>Former LC policy: only use LCSH family name forms in 600 fields, even in RDA records. </a:t>
            </a:r>
          </a:p>
          <a:p>
            <a:pPr eaLnBrk="1" fontAlgn="auto" hangingPunct="1">
              <a:spcAft>
                <a:spcPts val="0"/>
              </a:spcAft>
              <a:buFont typeface="Arial" pitchFamily="34" charset="0"/>
              <a:buChar char="•"/>
              <a:defRPr/>
            </a:pPr>
            <a:r>
              <a:rPr lang="en-US" dirty="0"/>
              <a:t>Family name records were coded as not valid for use as subjects and included </a:t>
            </a:r>
          </a:p>
          <a:p>
            <a:pPr marL="1371600" lvl="1" indent="-914400" eaLnBrk="1" fontAlgn="auto" hangingPunct="1">
              <a:spcAft>
                <a:spcPts val="0"/>
              </a:spcAft>
              <a:buFont typeface="Arial" pitchFamily="34" charset="0"/>
              <a:buNone/>
              <a:defRPr/>
            </a:pPr>
            <a:r>
              <a:rPr lang="en-US" dirty="0"/>
              <a:t>667   SUBJECT USAGE: This name is not valid for use as a</a:t>
            </a:r>
          </a:p>
          <a:p>
            <a:pPr marL="1371600" lvl="1" indent="-914400" eaLnBrk="1" fontAlgn="auto" hangingPunct="1">
              <a:spcAft>
                <a:spcPts val="0"/>
              </a:spcAft>
              <a:buFont typeface="Arial" pitchFamily="34" charset="0"/>
              <a:buNone/>
              <a:defRPr/>
            </a:pPr>
            <a:r>
              <a:rPr lang="en-US" dirty="0"/>
              <a:t>          subject; use a family name heading from LCSH.</a:t>
            </a:r>
          </a:p>
          <a:p>
            <a:pPr eaLnBrk="1" fontAlgn="auto" hangingPunct="1">
              <a:spcAft>
                <a:spcPts val="0"/>
              </a:spcAft>
              <a:defRPr/>
            </a:pPr>
            <a:r>
              <a:rPr lang="en-US" b="1" dirty="0"/>
              <a:t>THIS POLICY CHANGED in February 2024.</a:t>
            </a:r>
          </a:p>
          <a:p>
            <a:pPr eaLnBrk="1" fontAlgn="auto" hangingPunct="1">
              <a:spcAft>
                <a:spcPts val="0"/>
              </a:spcAft>
              <a:defRPr/>
            </a:pPr>
            <a:r>
              <a:rPr lang="en-US" b="1" dirty="0"/>
              <a:t>See SHM H 1631</a:t>
            </a:r>
            <a:r>
              <a:rPr lang="en-US" dirty="0"/>
              <a:t> </a:t>
            </a:r>
            <a:r>
              <a:rPr lang="en-US" dirty="0">
                <a:hlinkClick r:id="rId3"/>
              </a:rPr>
              <a:t>https://www.loc.gov/aba/publications/FreeSHM/H1631.pdf</a:t>
            </a:r>
            <a:r>
              <a:rPr lang="en-US" dirty="0"/>
              <a:t> </a:t>
            </a:r>
            <a:endParaRPr lang="en-US" b="1"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786E0124-E17D-43A3-B0D5-D904E225C0E0}" type="slidenum">
              <a:rPr lang="en-US"/>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2721" t="15972" r="2721" b="17734"/>
          <a:stretch/>
        </p:blipFill>
        <p:spPr>
          <a:xfrm>
            <a:off x="170000" y="637990"/>
            <a:ext cx="8804000" cy="5582021"/>
          </a:xfrm>
          <a:prstGeom prst="rect">
            <a:avLst/>
          </a:prstGeom>
          <a:ln>
            <a:solidFill>
              <a:schemeClr val="tx1"/>
            </a:solidFill>
          </a:ln>
        </p:spPr>
      </p:pic>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1D0F5E62-0CDF-443E-BC18-435CD20A3458}" type="slidenum">
              <a:rPr lang="en-US"/>
              <a:pPr>
                <a:defRPr/>
              </a:pPr>
              <a:t>10</a:t>
            </a:fld>
            <a:endParaRPr lang="en-US"/>
          </a:p>
        </p:txBody>
      </p:sp>
      <p:sp>
        <p:nvSpPr>
          <p:cNvPr id="9" name="Oval 8"/>
          <p:cNvSpPr/>
          <p:nvPr/>
        </p:nvSpPr>
        <p:spPr bwMode="auto">
          <a:xfrm>
            <a:off x="4000500" y="1255059"/>
            <a:ext cx="1143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bwMode="auto">
          <a:xfrm>
            <a:off x="2626658" y="1255059"/>
            <a:ext cx="1143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bwMode="auto">
          <a:xfrm>
            <a:off x="242887" y="4155140"/>
            <a:ext cx="7018525" cy="3899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337964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292ED-12BD-6B9B-B079-CAA997AEDA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4E97BA-FC83-9934-D30D-7A6874937BEF}"/>
              </a:ext>
            </a:extLst>
          </p:cNvPr>
          <p:cNvSpPr>
            <a:spLocks noGrp="1"/>
          </p:cNvSpPr>
          <p:nvPr>
            <p:ph idx="1"/>
          </p:nvPr>
        </p:nvSpPr>
        <p:spPr>
          <a:xfrm>
            <a:off x="457200" y="4997694"/>
            <a:ext cx="8229600" cy="1128469"/>
          </a:xfrm>
        </p:spPr>
        <p:txBody>
          <a:bodyPr/>
          <a:lstStyle/>
          <a:p>
            <a:r>
              <a:rPr lang="en-US" dirty="0" err="1"/>
              <a:t>Bibiographic</a:t>
            </a:r>
            <a:r>
              <a:rPr lang="en-US" dirty="0"/>
              <a:t> record:</a:t>
            </a:r>
          </a:p>
          <a:p>
            <a:pPr marL="457200" lvl="1" indent="0">
              <a:buNone/>
            </a:pPr>
            <a:r>
              <a:rPr lang="en-US" dirty="0"/>
              <a:t>600 30 Liu (Family : </a:t>
            </a:r>
            <a:r>
              <a:rPr lang="en-US" dirty="0" err="1"/>
              <a:t>ǂg</a:t>
            </a:r>
            <a:r>
              <a:rPr lang="en-US" dirty="0"/>
              <a:t> Liu, Yong, 1826-1899)</a:t>
            </a:r>
          </a:p>
          <a:p>
            <a:pPr marL="457200" lvl="1" indent="0">
              <a:buNone/>
            </a:pPr>
            <a:r>
              <a:rPr lang="en-US" dirty="0"/>
              <a:t>600 30 Liu family.</a:t>
            </a:r>
          </a:p>
        </p:txBody>
      </p:sp>
      <p:sp>
        <p:nvSpPr>
          <p:cNvPr id="4" name="Footer Placeholder 3">
            <a:extLst>
              <a:ext uri="{FF2B5EF4-FFF2-40B4-BE49-F238E27FC236}">
                <a16:creationId xmlns:a16="http://schemas.microsoft.com/office/drawing/2014/main" id="{9D941A74-5E44-4E57-4769-DAE065D66213}"/>
              </a:ext>
            </a:extLst>
          </p:cNvPr>
          <p:cNvSpPr>
            <a:spLocks noGrp="1"/>
          </p:cNvSpPr>
          <p:nvPr>
            <p:ph type="ftr" sz="quarter" idx="11"/>
          </p:nvPr>
        </p:nvSpPr>
        <p:spPr/>
        <p:txBody>
          <a:bodyPr/>
          <a:lstStyle/>
          <a:p>
            <a:pPr>
              <a:defRPr/>
            </a:pPr>
            <a:r>
              <a:rPr lang="en-US"/>
              <a:t>Module 3. Describing Families</a:t>
            </a:r>
          </a:p>
        </p:txBody>
      </p:sp>
      <p:sp>
        <p:nvSpPr>
          <p:cNvPr id="5" name="Slide Number Placeholder 4">
            <a:extLst>
              <a:ext uri="{FF2B5EF4-FFF2-40B4-BE49-F238E27FC236}">
                <a16:creationId xmlns:a16="http://schemas.microsoft.com/office/drawing/2014/main" id="{E59EE3B8-D4E2-AEB6-8632-C738ABA2BE6A}"/>
              </a:ext>
            </a:extLst>
          </p:cNvPr>
          <p:cNvSpPr>
            <a:spLocks noGrp="1"/>
          </p:cNvSpPr>
          <p:nvPr>
            <p:ph type="sldNum" sz="quarter" idx="12"/>
          </p:nvPr>
        </p:nvSpPr>
        <p:spPr/>
        <p:txBody>
          <a:bodyPr/>
          <a:lstStyle/>
          <a:p>
            <a:pPr>
              <a:defRPr/>
            </a:pPr>
            <a:fld id="{A9B195DB-D158-4511-AD30-4503835E6DAC}" type="slidenum">
              <a:rPr lang="en-US" smtClean="0"/>
              <a:pPr>
                <a:defRPr/>
              </a:pPr>
              <a:t>11</a:t>
            </a:fld>
            <a:endParaRPr lang="en-US"/>
          </a:p>
        </p:txBody>
      </p:sp>
      <p:pic>
        <p:nvPicPr>
          <p:cNvPr id="7" name="Picture 6">
            <a:extLst>
              <a:ext uri="{FF2B5EF4-FFF2-40B4-BE49-F238E27FC236}">
                <a16:creationId xmlns:a16="http://schemas.microsoft.com/office/drawing/2014/main" id="{6B940697-A625-4BD6-455A-EDCA66232528}"/>
              </a:ext>
            </a:extLst>
          </p:cNvPr>
          <p:cNvPicPr>
            <a:picLocks noChangeAspect="1"/>
          </p:cNvPicPr>
          <p:nvPr/>
        </p:nvPicPr>
        <p:blipFill>
          <a:blip r:embed="rId3"/>
          <a:stretch>
            <a:fillRect/>
          </a:stretch>
        </p:blipFill>
        <p:spPr>
          <a:xfrm>
            <a:off x="3132" y="-9395"/>
            <a:ext cx="9144000" cy="5007089"/>
          </a:xfrm>
          <a:prstGeom prst="rect">
            <a:avLst/>
          </a:prstGeom>
        </p:spPr>
      </p:pic>
    </p:spTree>
    <p:extLst>
      <p:ext uri="{BB962C8B-B14F-4D97-AF65-F5344CB8AC3E}">
        <p14:creationId xmlns:p14="http://schemas.microsoft.com/office/powerpoint/2010/main" val="422698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EA2ED0-6F17-4A4F-BB34-265F599693D0}"/>
              </a:ext>
            </a:extLst>
          </p:cNvPr>
          <p:cNvSpPr>
            <a:spLocks noGrp="1"/>
          </p:cNvSpPr>
          <p:nvPr>
            <p:ph type="ftr" sz="quarter" idx="11"/>
          </p:nvPr>
        </p:nvSpPr>
        <p:spPr/>
        <p:txBody>
          <a:bodyPr/>
          <a:lstStyle/>
          <a:p>
            <a:pPr>
              <a:defRPr/>
            </a:pPr>
            <a:r>
              <a:rPr lang="en-US"/>
              <a:t>Module 3. Describing Families</a:t>
            </a:r>
          </a:p>
        </p:txBody>
      </p:sp>
      <p:sp>
        <p:nvSpPr>
          <p:cNvPr id="3" name="Slide Number Placeholder 2">
            <a:extLst>
              <a:ext uri="{FF2B5EF4-FFF2-40B4-BE49-F238E27FC236}">
                <a16:creationId xmlns:a16="http://schemas.microsoft.com/office/drawing/2014/main" id="{6A544CAF-4E46-4547-8BC4-D5D44AB1EE5F}"/>
              </a:ext>
            </a:extLst>
          </p:cNvPr>
          <p:cNvSpPr>
            <a:spLocks noGrp="1"/>
          </p:cNvSpPr>
          <p:nvPr>
            <p:ph type="sldNum" sz="quarter" idx="12"/>
          </p:nvPr>
        </p:nvSpPr>
        <p:spPr/>
        <p:txBody>
          <a:bodyPr/>
          <a:lstStyle/>
          <a:p>
            <a:pPr>
              <a:defRPr/>
            </a:pPr>
            <a:fld id="{BCD4D590-5A6D-4F7A-B188-2A5B0F62BD52}" type="slidenum">
              <a:rPr lang="en-US" smtClean="0"/>
              <a:pPr>
                <a:defRPr/>
              </a:pPr>
              <a:t>12</a:t>
            </a:fld>
            <a:endParaRPr lang="en-US"/>
          </a:p>
        </p:txBody>
      </p:sp>
      <p:sp>
        <p:nvSpPr>
          <p:cNvPr id="4" name="TextBox 3">
            <a:extLst>
              <a:ext uri="{FF2B5EF4-FFF2-40B4-BE49-F238E27FC236}">
                <a16:creationId xmlns:a16="http://schemas.microsoft.com/office/drawing/2014/main" id="{345C3072-C2BA-403F-AB8E-B4994E9D2F2C}"/>
              </a:ext>
            </a:extLst>
          </p:cNvPr>
          <p:cNvSpPr txBox="1"/>
          <p:nvPr/>
        </p:nvSpPr>
        <p:spPr>
          <a:xfrm>
            <a:off x="365760" y="161265"/>
            <a:ext cx="8458200" cy="6370975"/>
          </a:xfrm>
          <a:prstGeom prst="rect">
            <a:avLst/>
          </a:prstGeom>
          <a:noFill/>
          <a:ln>
            <a:solidFill>
              <a:schemeClr val="tx1"/>
            </a:solidFill>
          </a:ln>
        </p:spPr>
        <p:txBody>
          <a:bodyPr wrap="square" rtlCol="0">
            <a:spAutoFit/>
          </a:bodyPr>
          <a:lstStyle/>
          <a:p>
            <a:r>
              <a:rPr lang="en-US" sz="1700" dirty="0">
                <a:solidFill>
                  <a:srgbClr val="FF0000"/>
                </a:solidFill>
              </a:rPr>
              <a:t>100 3_ </a:t>
            </a:r>
            <a:r>
              <a:rPr lang="en-US" sz="1700" dirty="0" err="1">
                <a:solidFill>
                  <a:srgbClr val="FF0000"/>
                </a:solidFill>
              </a:rPr>
              <a:t>Agen</a:t>
            </a:r>
            <a:r>
              <a:rPr lang="en-US" sz="1700" dirty="0">
                <a:solidFill>
                  <a:srgbClr val="FF0000"/>
                </a:solidFill>
              </a:rPr>
              <a:t> (Family : $g </a:t>
            </a:r>
            <a:r>
              <a:rPr lang="en-US" sz="1700" dirty="0" err="1">
                <a:solidFill>
                  <a:srgbClr val="FF0000"/>
                </a:solidFill>
              </a:rPr>
              <a:t>Agen</a:t>
            </a:r>
            <a:r>
              <a:rPr lang="en-US" sz="1700" dirty="0">
                <a:solidFill>
                  <a:srgbClr val="FF0000"/>
                </a:solidFill>
              </a:rPr>
              <a:t>, John Bernard, 1856-1920), $e creator.</a:t>
            </a:r>
          </a:p>
          <a:p>
            <a:r>
              <a:rPr lang="en-US" sz="1700" dirty="0"/>
              <a:t>245 10 </a:t>
            </a:r>
            <a:r>
              <a:rPr lang="en-US" sz="1700" dirty="0" err="1"/>
              <a:t>Agen</a:t>
            </a:r>
            <a:r>
              <a:rPr lang="en-US" sz="1700" dirty="0"/>
              <a:t> family papers.</a:t>
            </a:r>
          </a:p>
          <a:p>
            <a:r>
              <a:rPr lang="en-US" sz="1700" dirty="0"/>
              <a:t>264 _0 $c 1904-1978.</a:t>
            </a:r>
          </a:p>
          <a:p>
            <a:r>
              <a:rPr lang="en-US" sz="1700" dirty="0"/>
              <a:t>520 2_ Financial records, photographs, maps, date books, journals, gardening related</a:t>
            </a:r>
          </a:p>
          <a:p>
            <a:r>
              <a:rPr lang="en-US" sz="1700" dirty="0"/>
              <a:t>            papers and magazines, clippings, programs, and miscellaneous papers.</a:t>
            </a:r>
          </a:p>
          <a:p>
            <a:r>
              <a:rPr lang="en-US" sz="1700" dirty="0"/>
              <a:t>545 0_ John Bernard </a:t>
            </a:r>
            <a:r>
              <a:rPr lang="en-US" sz="1700" dirty="0" err="1"/>
              <a:t>Agen</a:t>
            </a:r>
            <a:r>
              <a:rPr lang="en-US" sz="1700" dirty="0"/>
              <a:t> (1856-1920) was a wealthy entrepreneur in Seattle in the</a:t>
            </a:r>
          </a:p>
          <a:p>
            <a:r>
              <a:rPr lang="en-US" sz="1700" dirty="0"/>
              <a:t>            early 20th century. He came to Seattle shortly after the Great Fire of 1889. He</a:t>
            </a:r>
          </a:p>
          <a:p>
            <a:r>
              <a:rPr lang="en-US" sz="1700" dirty="0"/>
              <a:t>            started the Mount Vernon Milk Company in the Skagit Valley, and soon began</a:t>
            </a:r>
          </a:p>
          <a:p>
            <a:r>
              <a:rPr lang="en-US" sz="1700" dirty="0"/>
              <a:t>            exporting condensed milk to the Far East and Alaska. </a:t>
            </a:r>
            <a:r>
              <a:rPr lang="en-US" sz="1700" dirty="0" err="1"/>
              <a:t>Agen</a:t>
            </a:r>
            <a:r>
              <a:rPr lang="en-US" sz="1700" dirty="0"/>
              <a:t> married Florence</a:t>
            </a:r>
          </a:p>
          <a:p>
            <a:r>
              <a:rPr lang="en-US" sz="1700" dirty="0"/>
              <a:t>            Ryan in 1900 and they had three children: Katherine, Florence and James.</a:t>
            </a:r>
          </a:p>
          <a:p>
            <a:r>
              <a:rPr lang="en-US" sz="1700" dirty="0"/>
              <a:t>            John </a:t>
            </a:r>
            <a:r>
              <a:rPr lang="en-US" sz="1700" dirty="0" err="1"/>
              <a:t>Agen's</a:t>
            </a:r>
            <a:r>
              <a:rPr lang="en-US" sz="1700" dirty="0"/>
              <a:t> daughter Katherine (1901-1991) married into the Baillargeon</a:t>
            </a:r>
          </a:p>
          <a:p>
            <a:r>
              <a:rPr lang="en-US" sz="1700" dirty="0"/>
              <a:t>            family in 1923, who were another powerful and wealthy entrepreneurial family</a:t>
            </a:r>
          </a:p>
          <a:p>
            <a:r>
              <a:rPr lang="en-US" sz="1700" dirty="0"/>
              <a:t>            in Seattle. Her husband </a:t>
            </a:r>
            <a:r>
              <a:rPr lang="en-US" sz="1700" dirty="0" err="1"/>
              <a:t>Cebert</a:t>
            </a:r>
            <a:r>
              <a:rPr lang="en-US" sz="1700" dirty="0"/>
              <a:t> Baillargeon died in 1964. In her lifetime she</a:t>
            </a:r>
          </a:p>
          <a:p>
            <a:r>
              <a:rPr lang="en-US" sz="1700" dirty="0"/>
              <a:t>            helped establish the Seattle Art Museum, was a member of the National</a:t>
            </a:r>
          </a:p>
          <a:p>
            <a:r>
              <a:rPr lang="en-US" sz="1700" dirty="0"/>
              <a:t>            Council of the Metropolitan Opera, and served as co-chairwoman of the Met’s</a:t>
            </a:r>
          </a:p>
          <a:p>
            <a:r>
              <a:rPr lang="en-US" sz="1700" dirty="0"/>
              <a:t>            first auditions in the Pacific Northwest.</a:t>
            </a:r>
          </a:p>
          <a:p>
            <a:r>
              <a:rPr lang="en-US" sz="1700" dirty="0">
                <a:solidFill>
                  <a:srgbClr val="FF0000"/>
                </a:solidFill>
              </a:rPr>
              <a:t>600 30 </a:t>
            </a:r>
            <a:r>
              <a:rPr lang="en-US" sz="1700" dirty="0" err="1">
                <a:solidFill>
                  <a:srgbClr val="FF0000"/>
                </a:solidFill>
              </a:rPr>
              <a:t>Agen</a:t>
            </a:r>
            <a:r>
              <a:rPr lang="en-US" sz="1700" dirty="0">
                <a:solidFill>
                  <a:srgbClr val="FF0000"/>
                </a:solidFill>
              </a:rPr>
              <a:t> (Family : $g </a:t>
            </a:r>
            <a:r>
              <a:rPr lang="en-US" sz="1700" dirty="0" err="1">
                <a:solidFill>
                  <a:srgbClr val="FF0000"/>
                </a:solidFill>
              </a:rPr>
              <a:t>Agen</a:t>
            </a:r>
            <a:r>
              <a:rPr lang="en-US" sz="1700" dirty="0">
                <a:solidFill>
                  <a:srgbClr val="FF0000"/>
                </a:solidFill>
              </a:rPr>
              <a:t>, John Bernard, 1856-1920) $v Archives.</a:t>
            </a:r>
            <a:endParaRPr lang="en-US" sz="1700" dirty="0"/>
          </a:p>
          <a:p>
            <a:r>
              <a:rPr lang="en-US" sz="1700" dirty="0">
                <a:solidFill>
                  <a:srgbClr val="FF0000"/>
                </a:solidFill>
              </a:rPr>
              <a:t>600 30 </a:t>
            </a:r>
            <a:r>
              <a:rPr lang="en-US" sz="1700" dirty="0" err="1">
                <a:solidFill>
                  <a:srgbClr val="FF0000"/>
                </a:solidFill>
              </a:rPr>
              <a:t>Agen</a:t>
            </a:r>
            <a:r>
              <a:rPr lang="en-US" sz="1700" dirty="0">
                <a:solidFill>
                  <a:srgbClr val="FF0000"/>
                </a:solidFill>
              </a:rPr>
              <a:t> family $v Archives.</a:t>
            </a:r>
          </a:p>
          <a:p>
            <a:r>
              <a:rPr lang="en-US" sz="1700" dirty="0"/>
              <a:t>600 10 </a:t>
            </a:r>
            <a:r>
              <a:rPr lang="en-US" sz="1700" dirty="0" err="1"/>
              <a:t>Agen</a:t>
            </a:r>
            <a:r>
              <a:rPr lang="en-US" sz="1700" dirty="0"/>
              <a:t>, John Bernard, $d 1856-1920 $v Archives.</a:t>
            </a:r>
          </a:p>
          <a:p>
            <a:r>
              <a:rPr lang="en-US" sz="1700" dirty="0"/>
              <a:t>600 10 Baillargeon, Katherine, $d 1901-1991 $v Archives.</a:t>
            </a:r>
          </a:p>
          <a:p>
            <a:r>
              <a:rPr lang="en-US" sz="1700" dirty="0"/>
              <a:t>650 _0 Businesspeople $z Washington (State) $z Seattle.</a:t>
            </a:r>
          </a:p>
          <a:p>
            <a:r>
              <a:rPr lang="en-US" sz="1700" dirty="0"/>
              <a:t>650 _0 Women benefactors </a:t>
            </a:r>
            <a:r>
              <a:rPr lang="en-US" sz="1700" dirty="0" err="1"/>
              <a:t>ǂz</a:t>
            </a:r>
            <a:r>
              <a:rPr lang="en-US" sz="1700" dirty="0"/>
              <a:t> Washington (State) $z Seattle.</a:t>
            </a:r>
          </a:p>
          <a:p>
            <a:r>
              <a:rPr lang="en-US" sz="1700" dirty="0"/>
              <a:t>650 _0 Gardening $z Washington (State) $z Seattle.</a:t>
            </a:r>
          </a:p>
          <a:p>
            <a:r>
              <a:rPr lang="fr-FR" sz="1700" dirty="0"/>
              <a:t>655 _7 Records (Documents) $2 </a:t>
            </a:r>
            <a:r>
              <a:rPr lang="fr-FR" sz="1700" dirty="0" err="1"/>
              <a:t>lcgft</a:t>
            </a:r>
            <a:endParaRPr lang="en-US" sz="1700" dirty="0"/>
          </a:p>
        </p:txBody>
      </p:sp>
    </p:spTree>
    <p:extLst>
      <p:ext uri="{BB962C8B-B14F-4D97-AF65-F5344CB8AC3E}">
        <p14:creationId xmlns:p14="http://schemas.microsoft.com/office/powerpoint/2010/main" val="457071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t>MARC Coding</a:t>
            </a:r>
          </a:p>
        </p:txBody>
      </p:sp>
      <p:sp>
        <p:nvSpPr>
          <p:cNvPr id="35842" name="Content Placeholder 2"/>
          <p:cNvSpPr>
            <a:spLocks noGrp="1"/>
          </p:cNvSpPr>
          <p:nvPr>
            <p:ph idx="1"/>
          </p:nvPr>
        </p:nvSpPr>
        <p:spPr/>
        <p:txBody>
          <a:bodyPr/>
          <a:lstStyle/>
          <a:p>
            <a:pPr eaLnBrk="1" hangingPunct="1"/>
            <a:r>
              <a:rPr lang="en-US" dirty="0"/>
              <a:t>Families are coded in X00 with first indicator “3”</a:t>
            </a:r>
          </a:p>
          <a:p>
            <a:pPr eaLnBrk="1" hangingPunct="1"/>
            <a:r>
              <a:rPr lang="en-US" dirty="0"/>
              <a:t>As with other authority records, RDA records for families are coded “z” in 008/10 (“Rules”) and “</a:t>
            </a:r>
            <a:r>
              <a:rPr lang="en-US" dirty="0" err="1"/>
              <a:t>rda</a:t>
            </a:r>
            <a:r>
              <a:rPr lang="en-US" dirty="0"/>
              <a:t>” in 040 subfield $e</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A8D35FA7-2818-4BC2-A108-C6A1A96D06FE}" type="slidenum">
              <a:rPr lang="en-US"/>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0CDCA1-27CB-4A9E-976E-E2E0BD0A291F}"/>
              </a:ext>
            </a:extLst>
          </p:cNvPr>
          <p:cNvPicPr>
            <a:picLocks noChangeAspect="1"/>
          </p:cNvPicPr>
          <p:nvPr/>
        </p:nvPicPr>
        <p:blipFill>
          <a:blip r:embed="rId3"/>
          <a:stretch>
            <a:fillRect/>
          </a:stretch>
        </p:blipFill>
        <p:spPr>
          <a:xfrm>
            <a:off x="0" y="609600"/>
            <a:ext cx="9144000" cy="5007089"/>
          </a:xfrm>
          <a:prstGeom prst="rect">
            <a:avLst/>
          </a:prstGeom>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E85A93DE-FDA3-4E1B-BD11-0DAAD3D700F8}" type="slidenum">
              <a:rPr lang="en-US"/>
              <a:pPr>
                <a:defRPr/>
              </a:pPr>
              <a:t>14</a:t>
            </a:fld>
            <a:endParaRPr lang="en-US"/>
          </a:p>
        </p:txBody>
      </p:sp>
      <p:sp>
        <p:nvSpPr>
          <p:cNvPr id="10" name="Oval 9"/>
          <p:cNvSpPr/>
          <p:nvPr/>
        </p:nvSpPr>
        <p:spPr bwMode="auto">
          <a:xfrm>
            <a:off x="3429000" y="1828800"/>
            <a:ext cx="1143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bwMode="auto">
          <a:xfrm>
            <a:off x="1447800" y="2514600"/>
            <a:ext cx="4572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505279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a:t>Definition</a:t>
            </a:r>
          </a:p>
        </p:txBody>
      </p:sp>
      <p:sp>
        <p:nvSpPr>
          <p:cNvPr id="38914" name="Content Placeholder 2"/>
          <p:cNvSpPr>
            <a:spLocks noGrp="1"/>
          </p:cNvSpPr>
          <p:nvPr>
            <p:ph idx="1"/>
          </p:nvPr>
        </p:nvSpPr>
        <p:spPr>
          <a:xfrm>
            <a:off x="457200" y="1417638"/>
            <a:ext cx="8229600" cy="4525963"/>
          </a:xfrm>
        </p:spPr>
        <p:txBody>
          <a:bodyPr/>
          <a:lstStyle/>
          <a:p>
            <a:pPr eaLnBrk="1" hangingPunct="1"/>
            <a:endParaRPr lang="en-US" dirty="0"/>
          </a:p>
          <a:p>
            <a:pPr eaLnBrk="1" hangingPunct="1"/>
            <a:r>
              <a:rPr lang="en-US" dirty="0"/>
              <a:t>RDA 8.1.2: The term family refers to two or more persons related by birth, marriage, adoption, civil union, or similar legal status, or who otherwise present themselves as a family</a:t>
            </a:r>
          </a:p>
          <a:p>
            <a:pPr eaLnBrk="1" hangingPunct="1"/>
            <a:r>
              <a:rPr lang="en-US" dirty="0"/>
              <a:t>It also includes larger groups such as dynasties, clans, or royal houses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A3D9754-84A3-44EF-914E-01328CA9D72F}" type="slidenum">
              <a:rPr lang="en-US"/>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7A2062-9ACE-4F64-8D34-D1F313E25ED0}"/>
              </a:ext>
            </a:extLst>
          </p:cNvPr>
          <p:cNvSpPr>
            <a:spLocks noGrp="1"/>
          </p:cNvSpPr>
          <p:nvPr>
            <p:ph type="ftr" sz="quarter" idx="11"/>
          </p:nvPr>
        </p:nvSpPr>
        <p:spPr/>
        <p:txBody>
          <a:bodyPr/>
          <a:lstStyle/>
          <a:p>
            <a:pPr>
              <a:defRPr/>
            </a:pPr>
            <a:r>
              <a:rPr lang="en-US"/>
              <a:t>Module 3. Describing Families</a:t>
            </a:r>
          </a:p>
        </p:txBody>
      </p:sp>
      <p:sp>
        <p:nvSpPr>
          <p:cNvPr id="3" name="Slide Number Placeholder 2">
            <a:extLst>
              <a:ext uri="{FF2B5EF4-FFF2-40B4-BE49-F238E27FC236}">
                <a16:creationId xmlns:a16="http://schemas.microsoft.com/office/drawing/2014/main" id="{38C2059D-9838-4B60-9720-7F3EBEAB9602}"/>
              </a:ext>
            </a:extLst>
          </p:cNvPr>
          <p:cNvSpPr>
            <a:spLocks noGrp="1"/>
          </p:cNvSpPr>
          <p:nvPr>
            <p:ph type="sldNum" sz="quarter" idx="12"/>
          </p:nvPr>
        </p:nvSpPr>
        <p:spPr/>
        <p:txBody>
          <a:bodyPr/>
          <a:lstStyle/>
          <a:p>
            <a:pPr>
              <a:defRPr/>
            </a:pPr>
            <a:fld id="{BCD4D590-5A6D-4F7A-B188-2A5B0F62BD52}" type="slidenum">
              <a:rPr lang="en-US" smtClean="0"/>
              <a:pPr>
                <a:defRPr/>
              </a:pPr>
              <a:t>16</a:t>
            </a:fld>
            <a:endParaRPr lang="en-US"/>
          </a:p>
        </p:txBody>
      </p:sp>
      <p:pic>
        <p:nvPicPr>
          <p:cNvPr id="5" name="Picture 4">
            <a:extLst>
              <a:ext uri="{FF2B5EF4-FFF2-40B4-BE49-F238E27FC236}">
                <a16:creationId xmlns:a16="http://schemas.microsoft.com/office/drawing/2014/main" id="{198DA225-1B6D-6D95-877A-2B8A47E02796}"/>
              </a:ext>
            </a:extLst>
          </p:cNvPr>
          <p:cNvPicPr>
            <a:picLocks noChangeAspect="1"/>
          </p:cNvPicPr>
          <p:nvPr/>
        </p:nvPicPr>
        <p:blipFill>
          <a:blip r:embed="rId3"/>
          <a:stretch>
            <a:fillRect/>
          </a:stretch>
        </p:blipFill>
        <p:spPr>
          <a:xfrm>
            <a:off x="-14416" y="304800"/>
            <a:ext cx="9144000" cy="5982237"/>
          </a:xfrm>
          <a:prstGeom prst="rect">
            <a:avLst/>
          </a:prstGeom>
        </p:spPr>
      </p:pic>
      <p:sp>
        <p:nvSpPr>
          <p:cNvPr id="6" name="Oval 5">
            <a:extLst>
              <a:ext uri="{FF2B5EF4-FFF2-40B4-BE49-F238E27FC236}">
                <a16:creationId xmlns:a16="http://schemas.microsoft.com/office/drawing/2014/main" id="{97C1D08F-456C-E211-BEF6-50CDE7B0323B}"/>
              </a:ext>
            </a:extLst>
          </p:cNvPr>
          <p:cNvSpPr/>
          <p:nvPr/>
        </p:nvSpPr>
        <p:spPr>
          <a:xfrm>
            <a:off x="1536192" y="3310128"/>
            <a:ext cx="838200" cy="36168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370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a:t>Family vs. Corporate Body</a:t>
            </a:r>
          </a:p>
        </p:txBody>
      </p:sp>
      <p:sp>
        <p:nvSpPr>
          <p:cNvPr id="40962" name="Content Placeholder 2"/>
          <p:cNvSpPr>
            <a:spLocks noGrp="1"/>
          </p:cNvSpPr>
          <p:nvPr>
            <p:ph idx="1"/>
          </p:nvPr>
        </p:nvSpPr>
        <p:spPr/>
        <p:txBody>
          <a:bodyPr/>
          <a:lstStyle/>
          <a:p>
            <a:pPr eaLnBrk="1" hangingPunct="1"/>
            <a:r>
              <a:rPr lang="en-US"/>
              <a:t>Families can be related to organizations. Such organizations are corporate bodies:</a:t>
            </a:r>
          </a:p>
          <a:p>
            <a:pPr eaLnBrk="1" hangingPunct="1"/>
            <a:endParaRPr lang="en-US"/>
          </a:p>
          <a:p>
            <a:pPr lvl="1" eaLnBrk="1" hangingPunct="1">
              <a:buFont typeface="Arial" charset="0"/>
              <a:buNone/>
            </a:pPr>
            <a:r>
              <a:rPr lang="en-US" sz="2400"/>
              <a:t>100 3_ $a Hoopes (Family : $g Hoopes, Joshua, 1645-1723)</a:t>
            </a:r>
          </a:p>
          <a:p>
            <a:pPr lvl="1" eaLnBrk="1" hangingPunct="1">
              <a:buFont typeface="Arial" charset="0"/>
              <a:buNone/>
            </a:pPr>
            <a:r>
              <a:rPr lang="en-US" sz="2400"/>
              <a:t>110 2_ $a Hoopes Family Organization</a:t>
            </a:r>
          </a:p>
          <a:p>
            <a:pPr lvl="1" eaLnBrk="1" hangingPunct="1">
              <a:buFont typeface="Arial" charset="0"/>
              <a:buNone/>
            </a:pPr>
            <a:endParaRPr lang="en-US" sz="2400"/>
          </a:p>
          <a:p>
            <a:pPr lvl="1" eaLnBrk="1" hangingPunct="1">
              <a:buFont typeface="Arial" charset="0"/>
              <a:buNone/>
            </a:pPr>
            <a:r>
              <a:rPr lang="en-US" sz="2400"/>
              <a:t>100 3_ $a Osmond (Family : $g Osmond, George, 1917-2007)</a:t>
            </a:r>
          </a:p>
          <a:p>
            <a:pPr lvl="1" eaLnBrk="1" hangingPunct="1">
              <a:buFont typeface="Arial" charset="0"/>
              <a:buNone/>
            </a:pPr>
            <a:r>
              <a:rPr lang="en-US" sz="2400"/>
              <a:t>110 2_ $a Osmonds (Musical group)</a:t>
            </a:r>
          </a:p>
          <a:p>
            <a:pPr eaLnBrk="1" hangingPunct="1">
              <a:buFont typeface="Arial" charset="0"/>
              <a:buNone/>
            </a:pPr>
            <a:endParaRPr lang="en-US"/>
          </a:p>
          <a:p>
            <a:pPr eaLnBrk="1" hangingPunct="1"/>
            <a:endParaRPr lang="en-US"/>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AA0C08D6-52AA-4D1B-826A-357E904E9302}" type="slidenum">
              <a:rPr lang="en-US"/>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a:t>RDA Core Elements for Families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dirty="0"/>
              <a:t>RDA 0.6.7</a:t>
            </a:r>
          </a:p>
          <a:p>
            <a:pPr eaLnBrk="1" fontAlgn="auto" hangingPunct="1">
              <a:spcAft>
                <a:spcPts val="0"/>
              </a:spcAft>
              <a:buFont typeface="Arial" pitchFamily="34" charset="0"/>
              <a:buNone/>
              <a:defRPr/>
            </a:pPr>
            <a:r>
              <a:rPr lang="en-US" i="1" dirty="0"/>
              <a:t>Always core if the information is known</a:t>
            </a:r>
          </a:p>
          <a:p>
            <a:pPr lvl="1" eaLnBrk="1" fontAlgn="auto" hangingPunct="1">
              <a:spcAft>
                <a:spcPts val="0"/>
              </a:spcAft>
              <a:buFont typeface="Arial" pitchFamily="34" charset="0"/>
              <a:buChar char="–"/>
              <a:defRPr/>
            </a:pPr>
            <a:r>
              <a:rPr lang="en-US" dirty="0"/>
              <a:t>Preferred name for the family</a:t>
            </a:r>
          </a:p>
          <a:p>
            <a:pPr lvl="1" eaLnBrk="1" fontAlgn="auto" hangingPunct="1">
              <a:spcAft>
                <a:spcPts val="0"/>
              </a:spcAft>
              <a:buFont typeface="Arial" pitchFamily="34" charset="0"/>
              <a:buChar char="–"/>
              <a:defRPr/>
            </a:pPr>
            <a:r>
              <a:rPr lang="en-US" dirty="0"/>
              <a:t>Type of family</a:t>
            </a:r>
          </a:p>
          <a:p>
            <a:pPr lvl="1" eaLnBrk="1" fontAlgn="auto" hangingPunct="1">
              <a:spcAft>
                <a:spcPts val="0"/>
              </a:spcAft>
              <a:buFont typeface="Arial" pitchFamily="34" charset="0"/>
              <a:buChar char="–"/>
              <a:defRPr/>
            </a:pPr>
            <a:r>
              <a:rPr lang="en-US" dirty="0"/>
              <a:t>Date associated with the family</a:t>
            </a:r>
          </a:p>
          <a:p>
            <a:pPr lvl="1" eaLnBrk="1" fontAlgn="auto" hangingPunct="1">
              <a:spcAft>
                <a:spcPts val="0"/>
              </a:spcAft>
              <a:buFont typeface="Arial" pitchFamily="34" charset="0"/>
              <a:buChar char="–"/>
              <a:defRPr/>
            </a:pPr>
            <a:r>
              <a:rPr lang="en-US" dirty="0"/>
              <a:t>Identifier for the family</a:t>
            </a:r>
          </a:p>
          <a:p>
            <a:pPr eaLnBrk="1" fontAlgn="auto" hangingPunct="1">
              <a:spcAft>
                <a:spcPts val="0"/>
              </a:spcAft>
              <a:buFont typeface="Arial" pitchFamily="34" charset="0"/>
              <a:buNone/>
              <a:defRPr/>
            </a:pPr>
            <a:r>
              <a:rPr lang="en-US" i="1" dirty="0"/>
              <a:t>Core if necessary to distinguish</a:t>
            </a:r>
          </a:p>
          <a:p>
            <a:pPr lvl="1" eaLnBrk="1" fontAlgn="auto" hangingPunct="1">
              <a:spcAft>
                <a:spcPts val="0"/>
              </a:spcAft>
              <a:buFont typeface="Arial" pitchFamily="34" charset="0"/>
              <a:buChar char="–"/>
              <a:defRPr/>
            </a:pPr>
            <a:r>
              <a:rPr lang="en-US" dirty="0"/>
              <a:t>Place associated with the family</a:t>
            </a:r>
          </a:p>
          <a:p>
            <a:pPr lvl="1" eaLnBrk="1" fontAlgn="auto" hangingPunct="1">
              <a:spcAft>
                <a:spcPts val="0"/>
              </a:spcAft>
              <a:buFont typeface="Arial" pitchFamily="34" charset="0"/>
              <a:buChar char="–"/>
              <a:defRPr/>
            </a:pPr>
            <a:r>
              <a:rPr lang="en-US" dirty="0"/>
              <a:t>Prominent member of the family</a:t>
            </a:r>
          </a:p>
          <a:p>
            <a:pPr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F1212289-F456-44F9-B21F-B6F76011F940}" type="slidenum">
              <a:rPr lang="en-US"/>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a:t>Exercise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a:t>What core or other elements can you identify about the Coniglio Family?</a:t>
            </a:r>
          </a:p>
          <a:p>
            <a:pPr marL="0"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1EAB79F6-506E-4ECB-A9B8-9BAF65E53BDB}" type="slidenum">
              <a:rPr lang="en-US"/>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endParaRPr lang="en-US"/>
          </a:p>
        </p:txBody>
      </p:sp>
      <p:pic>
        <p:nvPicPr>
          <p:cNvPr id="47106" name="Picture 2"/>
          <p:cNvPicPr>
            <a:picLocks noGrp="1" noChangeAspect="1" noChangeArrowheads="1"/>
          </p:cNvPicPr>
          <p:nvPr>
            <p:ph idx="1"/>
          </p:nvPr>
        </p:nvPicPr>
        <p:blipFill>
          <a:blip r:embed="rId3"/>
          <a:srcRect/>
          <a:stretch>
            <a:fillRect/>
          </a:stretch>
        </p:blipFill>
        <p:spPr>
          <a:xfrm>
            <a:off x="304800" y="0"/>
            <a:ext cx="8542338" cy="6330950"/>
          </a:xfrm>
          <a:ln>
            <a:solidFill>
              <a:schemeClr val="tx1"/>
            </a:solidFill>
          </a:ln>
        </p:spPr>
      </p:pic>
      <p:sp>
        <p:nvSpPr>
          <p:cNvPr id="5" name="Oval 4"/>
          <p:cNvSpPr/>
          <p:nvPr/>
        </p:nvSpPr>
        <p:spPr>
          <a:xfrm>
            <a:off x="2743200" y="4953000"/>
            <a:ext cx="1143000" cy="838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ooter Placeholder 2"/>
          <p:cNvSpPr>
            <a:spLocks noGrp="1"/>
          </p:cNvSpPr>
          <p:nvPr>
            <p:ph type="ftr" sz="quarter" idx="11"/>
          </p:nvPr>
        </p:nvSpPr>
        <p:spPr/>
        <p:txBody>
          <a:bodyPr/>
          <a:lstStyle/>
          <a:p>
            <a:pPr>
              <a:defRPr/>
            </a:pPr>
            <a:r>
              <a:rPr lang="en-US"/>
              <a:t>Module 3. Describing Families</a:t>
            </a:r>
          </a:p>
        </p:txBody>
      </p:sp>
      <p:sp>
        <p:nvSpPr>
          <p:cNvPr id="6" name="Slide Number Placeholder 5"/>
          <p:cNvSpPr>
            <a:spLocks noGrp="1"/>
          </p:cNvSpPr>
          <p:nvPr>
            <p:ph type="sldNum" sz="quarter" idx="12"/>
          </p:nvPr>
        </p:nvSpPr>
        <p:spPr/>
        <p:txBody>
          <a:bodyPr/>
          <a:lstStyle/>
          <a:p>
            <a:pPr>
              <a:defRPr/>
            </a:pPr>
            <a:fld id="{2306644F-86BC-4A4B-8E08-B5F85FB1D5DC}" type="slidenum">
              <a:rPr lang="en-US"/>
              <a:pPr>
                <a:defRPr/>
              </a:pPr>
              <a:t>20</a:t>
            </a:fld>
            <a:endParaRPr lang="en-US"/>
          </a:p>
        </p:txBody>
      </p:sp>
      <p:sp>
        <p:nvSpPr>
          <p:cNvPr id="2" name="Oval 4"/>
          <p:cNvSpPr/>
          <p:nvPr/>
        </p:nvSpPr>
        <p:spPr>
          <a:xfrm>
            <a:off x="3429000" y="2209800"/>
            <a:ext cx="4267200" cy="838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3"/>
          <a:srcRect/>
          <a:stretch>
            <a:fillRect/>
          </a:stretch>
        </p:blipFill>
        <p:spPr bwMode="auto">
          <a:xfrm>
            <a:off x="1181100" y="0"/>
            <a:ext cx="6781800" cy="6381750"/>
          </a:xfrm>
          <a:prstGeom prst="rect">
            <a:avLst/>
          </a:prstGeom>
          <a:noFill/>
          <a:ln w="9525">
            <a:solidFill>
              <a:schemeClr val="tx1"/>
            </a:solidFill>
            <a:miter lim="800000"/>
            <a:headEnd/>
            <a:tailEnd/>
          </a:ln>
        </p:spPr>
      </p:pic>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E7B715B3-5241-42D6-8F9D-6C562539C5F4}" type="slidenum">
              <a:rPr lang="en-US"/>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Identifying Families: Transcription and Capitalization</a:t>
            </a:r>
          </a:p>
        </p:txBody>
      </p:sp>
      <p:sp>
        <p:nvSpPr>
          <p:cNvPr id="51202" name="Content Placeholder 2"/>
          <p:cNvSpPr>
            <a:spLocks noGrp="1"/>
          </p:cNvSpPr>
          <p:nvPr>
            <p:ph idx="1"/>
          </p:nvPr>
        </p:nvSpPr>
        <p:spPr/>
        <p:txBody>
          <a:bodyPr/>
          <a:lstStyle/>
          <a:p>
            <a:pPr eaLnBrk="1" hangingPunct="1"/>
            <a:r>
              <a:rPr lang="en-US" sz="2800"/>
              <a:t>8.5.2. Capitalization: follow Appendix A.2</a:t>
            </a:r>
          </a:p>
          <a:p>
            <a:pPr eaLnBrk="1" hangingPunct="1"/>
            <a:r>
              <a:rPr lang="en-US" sz="2800"/>
              <a:t>8.5.4. Diacritical marks: record them as they appear; add them if it is certain that they are integral to the name but were omitted in the source</a:t>
            </a:r>
          </a:p>
          <a:p>
            <a:pPr eaLnBrk="1" hangingPunct="1"/>
            <a:r>
              <a:rPr lang="en-US" sz="2800"/>
              <a:t>8.5.5. Retain hyphens if used by the family</a:t>
            </a:r>
          </a:p>
          <a:p>
            <a:pPr eaLnBrk="1" hangingPunct="1"/>
            <a:r>
              <a:rPr lang="en-US" sz="2800"/>
              <a:t>8.5.6. Instructions about spacing between initials</a:t>
            </a:r>
          </a:p>
          <a:p>
            <a:pPr eaLnBrk="1" hangingPunct="1"/>
            <a:r>
              <a:rPr lang="en-US" sz="2800"/>
              <a:t>8.5.7. Abbreviations. Follow the usage of the familiy</a:t>
            </a:r>
          </a:p>
          <a:p>
            <a:pPr eaLnBrk="1" hangingPunct="1"/>
            <a:r>
              <a:rPr lang="en-US" sz="2800"/>
              <a:t>8.4. Language and script. NACO policy = Romanize vernacular scripts.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64CC04E6-FEF2-40AD-BEAE-5ACCFC12633F}" type="slidenum">
              <a:rPr lang="en-US"/>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a:t>RDA 8.12. Source Consulted</a:t>
            </a:r>
          </a:p>
        </p:txBody>
      </p:sp>
      <p:sp>
        <p:nvSpPr>
          <p:cNvPr id="53250" name="Content Placeholder 2"/>
          <p:cNvSpPr>
            <a:spLocks noGrp="1"/>
          </p:cNvSpPr>
          <p:nvPr>
            <p:ph idx="1"/>
          </p:nvPr>
        </p:nvSpPr>
        <p:spPr/>
        <p:txBody>
          <a:bodyPr/>
          <a:lstStyle/>
          <a:p>
            <a:pPr eaLnBrk="1" hangingPunct="1"/>
            <a:r>
              <a:rPr lang="en-US" dirty="0"/>
              <a:t>Record in 670 field, or 3XX $u/$v</a:t>
            </a:r>
          </a:p>
          <a:p>
            <a:pPr eaLnBrk="1" hangingPunct="1"/>
            <a:r>
              <a:rPr lang="en-US" dirty="0"/>
              <a:t>Always include one 670 for the work being cataloged</a:t>
            </a:r>
          </a:p>
          <a:p>
            <a:pPr eaLnBrk="1" hangingPunct="1"/>
            <a:r>
              <a:rPr lang="en-US" dirty="0"/>
              <a:t>Others included if needed to justify information in the description</a:t>
            </a:r>
          </a:p>
          <a:p>
            <a:pPr eaLnBrk="1" hangingPunct="1"/>
            <a:r>
              <a:rPr lang="en-US" dirty="0"/>
              <a:t>Suggested format: </a:t>
            </a:r>
          </a:p>
          <a:p>
            <a:pPr marL="457200" lvl="1" indent="0" eaLnBrk="1" hangingPunct="1">
              <a:buFont typeface="Arial" charset="0"/>
              <a:buNone/>
            </a:pPr>
            <a:r>
              <a:rPr lang="en-US" dirty="0"/>
              <a:t>670  Title proper, date: $b location within source                      	    (data)</a:t>
            </a:r>
          </a:p>
          <a:p>
            <a:pPr marL="457200" lvl="1"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0D377200-C49C-4A45-BA1B-45E575EC21B1}" type="slidenum">
              <a:rPr lang="en-US"/>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457200" y="274638"/>
            <a:ext cx="8229600" cy="334962"/>
          </a:xfrm>
        </p:spPr>
        <p:txBody>
          <a:bodyPr/>
          <a:lstStyle/>
          <a:p>
            <a:pPr eaLnBrk="1" hangingPunct="1"/>
            <a:r>
              <a:rPr lang="en-US" sz="4200" dirty="0"/>
              <a:t>670 field examples</a:t>
            </a:r>
          </a:p>
        </p:txBody>
      </p:sp>
      <p:sp>
        <p:nvSpPr>
          <p:cNvPr id="55298" name="Content Placeholder 2"/>
          <p:cNvSpPr>
            <a:spLocks noGrp="1"/>
          </p:cNvSpPr>
          <p:nvPr>
            <p:ph idx="1"/>
          </p:nvPr>
        </p:nvSpPr>
        <p:spPr>
          <a:xfrm>
            <a:off x="342900" y="838200"/>
            <a:ext cx="8458200" cy="5745162"/>
          </a:xfrm>
        </p:spPr>
        <p:txBody>
          <a:bodyPr/>
          <a:lstStyle/>
          <a:p>
            <a:pPr marL="0" lvl="1" indent="0" eaLnBrk="1" hangingPunct="1">
              <a:spcAft>
                <a:spcPts val="300"/>
              </a:spcAft>
              <a:buFont typeface="Arial" charset="0"/>
              <a:buNone/>
              <a:tabLst>
                <a:tab pos="457200" algn="l"/>
              </a:tabLst>
            </a:pPr>
            <a:r>
              <a:rPr lang="en-US" sz="1800" dirty="0"/>
              <a:t>670 	 Letters and papers of the </a:t>
            </a:r>
            <a:r>
              <a:rPr lang="en-US" sz="1800" dirty="0" err="1"/>
              <a:t>Verney</a:t>
            </a:r>
            <a:r>
              <a:rPr lang="en-US" sz="1800" dirty="0"/>
              <a:t> family down to the end of the year 1639, 2011.</a:t>
            </a:r>
          </a:p>
          <a:p>
            <a:pPr marL="0" indent="0" eaLnBrk="1" hangingPunct="1">
              <a:spcAft>
                <a:spcPts val="300"/>
              </a:spcAft>
              <a:buFont typeface="Arial" charset="0"/>
              <a:buNone/>
              <a:tabLst>
                <a:tab pos="457200" algn="l"/>
              </a:tabLst>
            </a:pPr>
            <a:r>
              <a:rPr lang="en-US" sz="1800" dirty="0"/>
              <a:t>670	 </a:t>
            </a:r>
            <a:r>
              <a:rPr lang="en-US" sz="1800" dirty="0" err="1"/>
              <a:t>Correspondance</a:t>
            </a:r>
            <a:r>
              <a:rPr lang="en-US" sz="1800" dirty="0"/>
              <a:t> des Borgia, 2013.</a:t>
            </a:r>
          </a:p>
          <a:p>
            <a:pPr marL="0" indent="0" eaLnBrk="1" hangingPunct="1">
              <a:spcAft>
                <a:spcPts val="300"/>
              </a:spcAft>
              <a:buNone/>
              <a:tabLst>
                <a:tab pos="457200" algn="l"/>
              </a:tabLst>
            </a:pPr>
            <a:r>
              <a:rPr lang="en-US" sz="1800" dirty="0"/>
              <a:t>670   Brock family papers, 1801-1904 (bulk 1840s-1880s)</a:t>
            </a:r>
          </a:p>
          <a:p>
            <a:pPr marL="0" indent="0" eaLnBrk="1" hangingPunct="1">
              <a:spcAft>
                <a:spcPts val="300"/>
              </a:spcAft>
              <a:buNone/>
              <a:tabLst>
                <a:tab pos="457200" algn="l"/>
              </a:tabLst>
            </a:pPr>
            <a:r>
              <a:rPr lang="en-US" sz="1800" dirty="0"/>
              <a:t>670	 Warmed by the hearthstone, 2011: $b title page (the Moran family)</a:t>
            </a:r>
          </a:p>
          <a:p>
            <a:pPr marL="0" indent="0" eaLnBrk="1" hangingPunct="1">
              <a:spcAft>
                <a:spcPts val="300"/>
              </a:spcAft>
              <a:buNone/>
              <a:tabLst>
                <a:tab pos="457200" algn="l"/>
              </a:tabLst>
            </a:pPr>
            <a:r>
              <a:rPr lang="en-US" sz="1800" dirty="0"/>
              <a:t>670   Grey, I. The Romanovs, 1970: $b preface (Romanov dynasty; 17-20th centuries; 	 	 Mikhail </a:t>
            </a:r>
            <a:r>
              <a:rPr lang="en-US" sz="1800" dirty="0" err="1"/>
              <a:t>Fedorovich</a:t>
            </a:r>
            <a:r>
              <a:rPr lang="en-US" sz="1800" dirty="0"/>
              <a:t> Romanov elected Tsar in 1613 at age 16)</a:t>
            </a:r>
          </a:p>
          <a:p>
            <a:pPr marL="0" indent="0" eaLnBrk="1" hangingPunct="1">
              <a:spcAft>
                <a:spcPts val="300"/>
              </a:spcAft>
              <a:buNone/>
              <a:tabLst>
                <a:tab pos="457200" algn="l"/>
              </a:tabLst>
            </a:pPr>
            <a:r>
              <a:rPr lang="en-US" sz="1800" dirty="0"/>
              <a:t>670   </a:t>
            </a:r>
            <a:r>
              <a:rPr lang="en-US" sz="1800" dirty="0" err="1"/>
              <a:t>Dinastii͡a</a:t>
            </a:r>
            <a:r>
              <a:rPr lang="en-US" sz="1800" dirty="0"/>
              <a:t> </a:t>
            </a:r>
            <a:r>
              <a:rPr lang="en-US" sz="1800" dirty="0" err="1"/>
              <a:t>Romanovykh</a:t>
            </a:r>
            <a:r>
              <a:rPr lang="en-US" sz="1800" dirty="0"/>
              <a:t>, 2006: $b title page (</a:t>
            </a:r>
            <a:r>
              <a:rPr lang="az-Cyrl-AZ" sz="1800" dirty="0"/>
              <a:t>Династия Романовых = </a:t>
            </a:r>
            <a:r>
              <a:rPr lang="en-US" sz="1800" dirty="0" err="1"/>
              <a:t>Dinastii͡a</a:t>
            </a:r>
            <a:r>
              <a:rPr lang="en-US" sz="1800" dirty="0"/>
              <a:t> 	 	 </a:t>
            </a:r>
            <a:r>
              <a:rPr lang="en-US" sz="1800" dirty="0" err="1"/>
              <a:t>Romanovykh</a:t>
            </a:r>
            <a:r>
              <a:rPr lang="en-US" sz="1800" dirty="0"/>
              <a:t>)</a:t>
            </a:r>
          </a:p>
          <a:p>
            <a:pPr marL="0" indent="0" eaLnBrk="1" hangingPunct="1">
              <a:spcAft>
                <a:spcPts val="300"/>
              </a:spcAft>
              <a:buNone/>
              <a:tabLst>
                <a:tab pos="457200" algn="l"/>
              </a:tabLst>
            </a:pPr>
            <a:r>
              <a:rPr lang="en-US" sz="1800" dirty="0"/>
              <a:t>670   Barlow (Family). John Lawson Barlow family letters, 1855-1948: $b finding aid 	 	 (Barlow family)</a:t>
            </a:r>
          </a:p>
          <a:p>
            <a:pPr marL="0" indent="0" eaLnBrk="1" hangingPunct="1">
              <a:spcAft>
                <a:spcPts val="300"/>
              </a:spcAft>
              <a:buNone/>
              <a:tabLst>
                <a:tab pos="457200" algn="l"/>
              </a:tabLst>
            </a:pPr>
            <a:r>
              <a:rPr lang="en-US" sz="1800" dirty="0"/>
              <a:t>670	 OCLC, June 16, 2012 $b (usage: </a:t>
            </a:r>
            <a:r>
              <a:rPr lang="en-US" sz="1800" dirty="0" err="1"/>
              <a:t>Atholl</a:t>
            </a:r>
            <a:r>
              <a:rPr lang="en-US" sz="1800" dirty="0"/>
              <a:t> family)</a:t>
            </a:r>
          </a:p>
          <a:p>
            <a:pPr marL="0" indent="0" eaLnBrk="1" hangingPunct="1">
              <a:buNone/>
              <a:tabLst>
                <a:tab pos="457200" algn="l"/>
              </a:tabLst>
            </a:pPr>
            <a:r>
              <a:rPr lang="en-US" sz="1800" dirty="0"/>
              <a:t>670   Wikipedia, July 17, 2013: $b House of Borgia (Borgia family; aka Borja, </a:t>
            </a:r>
            <a:r>
              <a:rPr lang="en-US" sz="1800" dirty="0" err="1"/>
              <a:t>Borjia</a:t>
            </a:r>
            <a:r>
              <a:rPr lang="en-US" sz="1800" dirty="0"/>
              <a:t>, 	 	 Borges; came from Valencia, Spain; became prominent during Renaissance in Italy; 	 well-known in ecclesiastical and political affairs in the 15th and 16th centuries; 	 	 </a:t>
            </a:r>
            <a:r>
              <a:rPr lang="en-US" sz="1800" dirty="0" err="1"/>
              <a:t>Alfons</a:t>
            </a:r>
            <a:r>
              <a:rPr lang="en-US" sz="1800" dirty="0"/>
              <a:t> de Borja ruled as Pope </a:t>
            </a:r>
            <a:r>
              <a:rPr lang="en-US" sz="1800" dirty="0" err="1"/>
              <a:t>Calixtus</a:t>
            </a:r>
            <a:r>
              <a:rPr lang="en-US" sz="1800" dirty="0"/>
              <a:t> III, 1455-1458; Rodrigo </a:t>
            </a:r>
            <a:r>
              <a:rPr lang="en-US" sz="1800" dirty="0" err="1"/>
              <a:t>Lanzol</a:t>
            </a:r>
            <a:r>
              <a:rPr lang="en-US" sz="1800" dirty="0"/>
              <a:t> Borgia was 	 	 Pope Alexander VI, 1492-1503; under Alexander VI suspected of adultery, simony, 	 	 theft, rape, bribery, incest, murder, had many enemies; patrons of the arts)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7B2CB5D-ADC2-4E4B-B5FB-F23F74BA839D}"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a:t>Identifying Families: Sources</a:t>
            </a:r>
          </a:p>
        </p:txBody>
      </p:sp>
      <p:sp>
        <p:nvSpPr>
          <p:cNvPr id="57346" name="Content Placeholder 2"/>
          <p:cNvSpPr>
            <a:spLocks noGrp="1"/>
          </p:cNvSpPr>
          <p:nvPr>
            <p:ph idx="1"/>
          </p:nvPr>
        </p:nvSpPr>
        <p:spPr/>
        <p:txBody>
          <a:bodyPr/>
          <a:lstStyle/>
          <a:p>
            <a:pPr eaLnBrk="1" hangingPunct="1"/>
            <a:endParaRPr lang="en-US" dirty="0"/>
          </a:p>
          <a:p>
            <a:pPr eaLnBrk="1" hangingPunct="1"/>
            <a:r>
              <a:rPr lang="en-US" dirty="0"/>
              <a:t>Where can we get information about families?</a:t>
            </a:r>
          </a:p>
          <a:p>
            <a:pPr lvl="1" eaLnBrk="1" hangingPunct="1"/>
            <a:r>
              <a:rPr lang="en-US" dirty="0"/>
              <a:t>10.1.1: Take the name or names of the family from </a:t>
            </a:r>
            <a:r>
              <a:rPr lang="en-US" i="1" dirty="0"/>
              <a:t>any source</a:t>
            </a:r>
            <a:r>
              <a:rPr lang="en-US" dirty="0"/>
              <a:t>; take information on other identifying attributes from </a:t>
            </a:r>
            <a:r>
              <a:rPr lang="en-US" i="1" dirty="0"/>
              <a:t>any source</a:t>
            </a:r>
            <a:endParaRPr lang="en-US" dirty="0"/>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00A4D518-75FE-445A-99C5-5D92E173B26A}" type="slidenum">
              <a:rPr lang="en-US"/>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en-US"/>
              <a:t>Identifying Families: Sources</a:t>
            </a:r>
          </a:p>
        </p:txBody>
      </p:sp>
      <p:sp>
        <p:nvSpPr>
          <p:cNvPr id="58370" name="Content Placeholder 2"/>
          <p:cNvSpPr>
            <a:spLocks noGrp="1"/>
          </p:cNvSpPr>
          <p:nvPr>
            <p:ph idx="1"/>
          </p:nvPr>
        </p:nvSpPr>
        <p:spPr>
          <a:xfrm>
            <a:off x="457200" y="1219200"/>
            <a:ext cx="8229600" cy="4906963"/>
          </a:xfrm>
        </p:spPr>
        <p:txBody>
          <a:bodyPr/>
          <a:lstStyle/>
          <a:p>
            <a:pPr eaLnBrk="1" hangingPunct="1"/>
            <a:r>
              <a:rPr lang="en-US"/>
              <a:t>Sources to check</a:t>
            </a:r>
          </a:p>
          <a:p>
            <a:pPr lvl="1" eaLnBrk="1" hangingPunct="1"/>
            <a:r>
              <a:rPr lang="en-US"/>
              <a:t>The resource you are cataloging</a:t>
            </a:r>
          </a:p>
          <a:p>
            <a:pPr lvl="1" eaLnBrk="1" hangingPunct="1"/>
            <a:r>
              <a:rPr lang="en-US"/>
              <a:t>The LC/NACO Authority File (authorities.loc.gov)</a:t>
            </a:r>
          </a:p>
          <a:p>
            <a:pPr lvl="1" eaLnBrk="1" hangingPunct="1"/>
            <a:r>
              <a:rPr lang="en-US"/>
              <a:t>Your database (e.g. OCLC)</a:t>
            </a:r>
          </a:p>
          <a:p>
            <a:pPr lvl="1" eaLnBrk="1" hangingPunct="1"/>
            <a:r>
              <a:rPr lang="en-US"/>
              <a:t>Optional: Other useful sources</a:t>
            </a:r>
          </a:p>
          <a:p>
            <a:pPr lvl="2" eaLnBrk="1" hangingPunct="1"/>
            <a:r>
              <a:rPr lang="en-US"/>
              <a:t>The family’s own web page</a:t>
            </a:r>
          </a:p>
          <a:p>
            <a:pPr lvl="2" eaLnBrk="1" hangingPunct="1"/>
            <a:r>
              <a:rPr lang="en-US"/>
              <a:t>Virtual International Authority File (http://viaf.org)</a:t>
            </a:r>
          </a:p>
          <a:p>
            <a:pPr lvl="2" eaLnBrk="1" hangingPunct="1"/>
            <a:r>
              <a:rPr lang="en-US"/>
              <a:t>Wikipedia (http://www.wikipedia.org/)</a:t>
            </a:r>
          </a:p>
          <a:p>
            <a:pPr lvl="2" eaLnBrk="1" hangingPunct="1"/>
            <a:r>
              <a:rPr lang="en-US"/>
              <a:t>Other sources such as encyclopedias and dictionaries</a:t>
            </a:r>
          </a:p>
          <a:p>
            <a:pPr lvl="2" eaLnBrk="1" hangingPunct="1"/>
            <a:r>
              <a:rPr lang="en-US"/>
              <a:t>FamilySearch.org</a:t>
            </a:r>
          </a:p>
          <a:p>
            <a:pPr lvl="2" eaLnBrk="1" hangingPunct="1"/>
            <a:r>
              <a:rPr lang="en-US"/>
              <a:t>ancestry.com</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89F5DD78-6E40-4539-9BC8-FC59E01AAE79}" type="slidenum">
              <a:rPr lang="en-US"/>
              <a:pPr>
                <a:defRPr/>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a:t>Exercise</a:t>
            </a:r>
          </a:p>
        </p:txBody>
      </p:sp>
      <p:sp>
        <p:nvSpPr>
          <p:cNvPr id="60418" name="Content Placeholder 2"/>
          <p:cNvSpPr>
            <a:spLocks noGrp="1"/>
          </p:cNvSpPr>
          <p:nvPr>
            <p:ph idx="1"/>
          </p:nvPr>
        </p:nvSpPr>
        <p:spPr/>
        <p:txBody>
          <a:bodyPr/>
          <a:lstStyle/>
          <a:p>
            <a:pPr eaLnBrk="1" hangingPunct="1"/>
            <a:r>
              <a:rPr lang="en-US" dirty="0"/>
              <a:t>Take three worksheets or open three work forms</a:t>
            </a:r>
          </a:p>
          <a:p>
            <a:pPr eaLnBrk="1" hangingPunct="1"/>
            <a:r>
              <a:rPr lang="en-US" dirty="0"/>
              <a:t>Record the source consulted element(s) in one or more 670 fields for the Coniglio, Cunningham, and Linnell </a:t>
            </a:r>
            <a:r>
              <a:rPr lang="en-US" dirty="0" err="1"/>
              <a:t>familes</a:t>
            </a: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8E130BA7-B952-437D-9AEB-A24C5BF6832C}" type="slidenum">
              <a:rPr lang="en-US"/>
              <a:pPr>
                <a:defRPr/>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Grp="1" noChangeAspect="1" noChangeArrowheads="1"/>
          </p:cNvPicPr>
          <p:nvPr>
            <p:ph idx="1"/>
          </p:nvPr>
        </p:nvPicPr>
        <p:blipFill>
          <a:blip r:embed="rId3"/>
          <a:srcRect/>
          <a:stretch>
            <a:fillRect/>
          </a:stretch>
        </p:blipFill>
        <p:spPr>
          <a:xfrm>
            <a:off x="608013" y="457200"/>
            <a:ext cx="7545387" cy="5592763"/>
          </a:xfrm>
          <a:ln>
            <a:solidFill>
              <a:schemeClr val="tx1"/>
            </a:solidFill>
          </a:ln>
        </p:spPr>
      </p:pic>
      <p:sp>
        <p:nvSpPr>
          <p:cNvPr id="5" name="Oval 4"/>
          <p:cNvSpPr/>
          <p:nvPr/>
        </p:nvSpPr>
        <p:spPr>
          <a:xfrm>
            <a:off x="2743200" y="4953000"/>
            <a:ext cx="1143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Footer Placeholder 2"/>
          <p:cNvSpPr>
            <a:spLocks noGrp="1"/>
          </p:cNvSpPr>
          <p:nvPr>
            <p:ph type="ftr" sz="quarter" idx="11"/>
          </p:nvPr>
        </p:nvSpPr>
        <p:spPr/>
        <p:txBody>
          <a:bodyPr/>
          <a:lstStyle/>
          <a:p>
            <a:pPr>
              <a:defRPr/>
            </a:pPr>
            <a:r>
              <a:rPr lang="en-US"/>
              <a:t>Module 3. Describing Families</a:t>
            </a:r>
          </a:p>
        </p:txBody>
      </p:sp>
      <p:sp>
        <p:nvSpPr>
          <p:cNvPr id="6" name="Slide Number Placeholder 5"/>
          <p:cNvSpPr>
            <a:spLocks noGrp="1"/>
          </p:cNvSpPr>
          <p:nvPr>
            <p:ph type="sldNum" sz="quarter" idx="12"/>
          </p:nvPr>
        </p:nvSpPr>
        <p:spPr/>
        <p:txBody>
          <a:bodyPr/>
          <a:lstStyle/>
          <a:p>
            <a:pPr>
              <a:defRPr/>
            </a:pPr>
            <a:fld id="{3B5222E0-8FC3-4B7D-BE3F-60C003A0E379}" type="slidenum">
              <a:rPr lang="en-US"/>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3"/>
          <p:cNvPicPr>
            <a:picLocks noChangeAspect="1" noChangeArrowheads="1"/>
          </p:cNvPicPr>
          <p:nvPr/>
        </p:nvPicPr>
        <p:blipFill>
          <a:blip r:embed="rId3"/>
          <a:srcRect/>
          <a:stretch>
            <a:fillRect/>
          </a:stretch>
        </p:blipFill>
        <p:spPr bwMode="auto">
          <a:xfrm>
            <a:off x="1181100" y="238125"/>
            <a:ext cx="6781800" cy="6381750"/>
          </a:xfrm>
          <a:prstGeom prst="rect">
            <a:avLst/>
          </a:prstGeom>
          <a:noFill/>
          <a:ln w="9525">
            <a:solidFill>
              <a:schemeClr val="tx1"/>
            </a:solidFill>
            <a:miter lim="800000"/>
            <a:headEnd/>
            <a:tailEnd/>
          </a:ln>
        </p:spPr>
      </p:pic>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FC5195DA-4DBE-4B3E-84B2-760E7EE8DB52}" type="slidenum">
              <a:rPr lang="en-US"/>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Source Consulted (Coniglio)</a:t>
            </a:r>
          </a:p>
        </p:txBody>
      </p:sp>
      <p:sp>
        <p:nvSpPr>
          <p:cNvPr id="3" name="Content Placeholder 2"/>
          <p:cNvSpPr>
            <a:spLocks noGrp="1"/>
          </p:cNvSpPr>
          <p:nvPr>
            <p:ph idx="1"/>
          </p:nvPr>
        </p:nvSpPr>
        <p:spPr/>
        <p:txBody>
          <a:bodyPr/>
          <a:lstStyle/>
          <a:p>
            <a:pPr marL="914400" indent="-914400">
              <a:buNone/>
            </a:pPr>
            <a:r>
              <a:rPr lang="en-US" sz="2800" dirty="0"/>
              <a:t>670	The Coniglio family website, 8 April 2014 $b (Coniglio family, descendants of Gaetano and Rosa Alessi Coniglio, who married 30 November 1912 in </a:t>
            </a:r>
            <a:r>
              <a:rPr lang="en-US" sz="2800" dirty="0" err="1"/>
              <a:t>Serradifalco</a:t>
            </a:r>
            <a:r>
              <a:rPr lang="en-US" sz="28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30</a:t>
            </a:fld>
            <a:endParaRPr lang="en-US"/>
          </a:p>
        </p:txBody>
      </p:sp>
    </p:spTree>
    <p:extLst>
      <p:ext uri="{BB962C8B-B14F-4D97-AF65-F5344CB8AC3E}">
        <p14:creationId xmlns:p14="http://schemas.microsoft.com/office/powerpoint/2010/main" val="3160620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2"/>
          <p:cNvPicPr>
            <a:picLocks noChangeAspect="1" noChangeArrowheads="1"/>
          </p:cNvPicPr>
          <p:nvPr/>
        </p:nvPicPr>
        <p:blipFill>
          <a:blip r:embed="rId3"/>
          <a:srcRect/>
          <a:stretch>
            <a:fillRect/>
          </a:stretch>
        </p:blipFill>
        <p:spPr bwMode="auto">
          <a:xfrm>
            <a:off x="2617520" y="326161"/>
            <a:ext cx="3886200" cy="6062846"/>
          </a:xfrm>
          <a:prstGeom prst="rect">
            <a:avLst/>
          </a:prstGeom>
          <a:noFill/>
          <a:ln w="9525">
            <a:solidFill>
              <a:schemeClr val="tx1"/>
            </a:solidFill>
            <a:miter lim="800000"/>
            <a:headEnd/>
            <a:tailEnd/>
          </a:ln>
        </p:spPr>
      </p:pic>
      <p:sp>
        <p:nvSpPr>
          <p:cNvPr id="4" name="Title 3"/>
          <p:cNvSpPr>
            <a:spLocks noGrp="1"/>
          </p:cNvSpPr>
          <p:nvPr>
            <p:ph type="title"/>
          </p:nvPr>
        </p:nvSpPr>
        <p:spPr>
          <a:xfrm>
            <a:off x="3238500" y="5624512"/>
            <a:ext cx="2667000" cy="731838"/>
          </a:xfrm>
        </p:spPr>
        <p:txBody>
          <a:bodyPr/>
          <a:lstStyle/>
          <a:p>
            <a:r>
              <a:rPr lang="en-US" sz="2200" dirty="0"/>
              <a:t>1997</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7C6D7DEF-FDEC-437C-9C85-DE2CB55FF27E}" type="slidenum">
              <a:rPr lang="en-US"/>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457200" y="228600"/>
            <a:ext cx="8229600" cy="1143000"/>
          </a:xfrm>
        </p:spPr>
        <p:txBody>
          <a:bodyPr/>
          <a:lstStyle/>
          <a:p>
            <a:pPr eaLnBrk="1" hangingPunct="1"/>
            <a:r>
              <a:rPr lang="en-US" sz="3200"/>
              <a:t>Further information about the Cunningham family, from p. 5-6 of the book</a:t>
            </a:r>
            <a:endParaRPr lang="en-US"/>
          </a:p>
        </p:txBody>
      </p:sp>
      <p:pic>
        <p:nvPicPr>
          <p:cNvPr id="71682" name="Picture 2"/>
          <p:cNvPicPr>
            <a:picLocks noChangeAspect="1" noChangeArrowheads="1"/>
          </p:cNvPicPr>
          <p:nvPr/>
        </p:nvPicPr>
        <p:blipFill>
          <a:blip r:embed="rId3"/>
          <a:srcRect/>
          <a:stretch>
            <a:fillRect/>
          </a:stretch>
        </p:blipFill>
        <p:spPr bwMode="auto">
          <a:xfrm>
            <a:off x="4953000" y="1279525"/>
            <a:ext cx="3219450" cy="5557838"/>
          </a:xfrm>
          <a:prstGeom prst="rect">
            <a:avLst/>
          </a:prstGeom>
          <a:noFill/>
          <a:ln w="9525">
            <a:solidFill>
              <a:schemeClr val="tx1"/>
            </a:solidFill>
            <a:miter lim="800000"/>
            <a:headEnd/>
            <a:tailEnd/>
          </a:ln>
        </p:spPr>
      </p:pic>
      <p:pic>
        <p:nvPicPr>
          <p:cNvPr id="71683" name="Picture 3"/>
          <p:cNvPicPr>
            <a:picLocks noChangeAspect="1" noChangeArrowheads="1"/>
          </p:cNvPicPr>
          <p:nvPr/>
        </p:nvPicPr>
        <p:blipFill>
          <a:blip r:embed="rId4"/>
          <a:srcRect/>
          <a:stretch>
            <a:fillRect/>
          </a:stretch>
        </p:blipFill>
        <p:spPr bwMode="auto">
          <a:xfrm>
            <a:off x="1246188" y="1279525"/>
            <a:ext cx="3019425" cy="5557838"/>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1A641F7E-C4E0-4DAC-9237-D8F496569DA8}" type="slidenum">
              <a:rPr lang="en-US"/>
              <a:pPr>
                <a:defRPr/>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Source Consulted (Cunningham)</a:t>
            </a:r>
          </a:p>
        </p:txBody>
      </p:sp>
      <p:sp>
        <p:nvSpPr>
          <p:cNvPr id="3" name="Content Placeholder 2"/>
          <p:cNvSpPr>
            <a:spLocks noGrp="1"/>
          </p:cNvSpPr>
          <p:nvPr>
            <p:ph idx="1"/>
          </p:nvPr>
        </p:nvSpPr>
        <p:spPr/>
        <p:txBody>
          <a:bodyPr/>
          <a:lstStyle/>
          <a:p>
            <a:pPr marL="914400" indent="-914400">
              <a:buNone/>
            </a:pPr>
            <a:r>
              <a:rPr lang="en-US" sz="2800" dirty="0"/>
              <a:t>670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33</a:t>
            </a:fld>
            <a:endParaRPr lang="en-US"/>
          </a:p>
        </p:txBody>
      </p:sp>
    </p:spTree>
    <p:extLst>
      <p:ext uri="{BB962C8B-B14F-4D97-AF65-F5344CB8AC3E}">
        <p14:creationId xmlns:p14="http://schemas.microsoft.com/office/powerpoint/2010/main" val="902504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5"/>
          <p:cNvPicPr>
            <a:picLocks noChangeAspect="1" noChangeArrowheads="1"/>
          </p:cNvPicPr>
          <p:nvPr/>
        </p:nvPicPr>
        <p:blipFill>
          <a:blip r:embed="rId3"/>
          <a:srcRect/>
          <a:stretch>
            <a:fillRect/>
          </a:stretch>
        </p:blipFill>
        <p:spPr bwMode="auto">
          <a:xfrm>
            <a:off x="2224881" y="280637"/>
            <a:ext cx="4694237" cy="6076950"/>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B46F5D80-6797-429D-8BA4-0D5027E529B7}" type="slidenum">
              <a:rPr lang="en-US"/>
              <a:pPr>
                <a:defRPr/>
              </a:pPr>
              <a:t>34</a:t>
            </a:fld>
            <a:endParaRPr lang="en-US"/>
          </a:p>
        </p:txBody>
      </p:sp>
    </p:spTree>
    <p:extLst>
      <p:ext uri="{BB962C8B-B14F-4D97-AF65-F5344CB8AC3E}">
        <p14:creationId xmlns:p14="http://schemas.microsoft.com/office/powerpoint/2010/main" val="2688645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2"/>
          <p:cNvSpPr>
            <a:spLocks noGrp="1"/>
          </p:cNvSpPr>
          <p:nvPr>
            <p:ph idx="1"/>
          </p:nvPr>
        </p:nvSpPr>
        <p:spPr>
          <a:xfrm>
            <a:off x="457200" y="152400"/>
            <a:ext cx="8229600" cy="5973763"/>
          </a:xfrm>
        </p:spPr>
        <p:txBody>
          <a:bodyPr/>
          <a:lstStyle/>
          <a:p>
            <a:pPr eaLnBrk="1" hangingPunct="1">
              <a:buFont typeface="Arial" charset="0"/>
              <a:buNone/>
            </a:pPr>
            <a:r>
              <a:rPr lang="en-US"/>
              <a:t>Further information about the Linnell family, from the Linnell Family Association website:</a:t>
            </a:r>
          </a:p>
          <a:p>
            <a:pPr eaLnBrk="1" hangingPunct="1">
              <a:buFont typeface="Arial" charset="0"/>
              <a:buNone/>
            </a:pPr>
            <a:endParaRPr lang="en-US"/>
          </a:p>
        </p:txBody>
      </p:sp>
      <p:pic>
        <p:nvPicPr>
          <p:cNvPr id="67586" name="Picture 2"/>
          <p:cNvPicPr>
            <a:picLocks noChangeAspect="1" noChangeArrowheads="1"/>
          </p:cNvPicPr>
          <p:nvPr/>
        </p:nvPicPr>
        <p:blipFill>
          <a:blip r:embed="rId3"/>
          <a:srcRect/>
          <a:stretch>
            <a:fillRect/>
          </a:stretch>
        </p:blipFill>
        <p:spPr bwMode="auto">
          <a:xfrm>
            <a:off x="314325" y="1766888"/>
            <a:ext cx="8677275" cy="4659312"/>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5957A6CB-5A73-44D8-8D7C-B44E1F568BF4}" type="slidenum">
              <a:rPr lang="en-US"/>
              <a:pPr>
                <a:defRPr/>
              </a:pPr>
              <a:t>35</a:t>
            </a:fld>
            <a:endParaRPr lang="en-US"/>
          </a:p>
        </p:txBody>
      </p:sp>
    </p:spTree>
    <p:extLst>
      <p:ext uri="{BB962C8B-B14F-4D97-AF65-F5344CB8AC3E}">
        <p14:creationId xmlns:p14="http://schemas.microsoft.com/office/powerpoint/2010/main" val="4136989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Sources Consulted (Linnell)</a:t>
            </a:r>
          </a:p>
        </p:txBody>
      </p:sp>
      <p:sp>
        <p:nvSpPr>
          <p:cNvPr id="3" name="Content Placeholder 2"/>
          <p:cNvSpPr>
            <a:spLocks noGrp="1"/>
          </p:cNvSpPr>
          <p:nvPr>
            <p:ph idx="1"/>
          </p:nvPr>
        </p:nvSpPr>
        <p:spPr/>
        <p:txBody>
          <a:bodyPr/>
          <a:lstStyle/>
          <a:p>
            <a:pPr marL="914400" indent="-914400">
              <a:buNone/>
            </a:pPr>
            <a:r>
              <a:rPr lang="en-US" sz="2800" dirty="0"/>
              <a:t>670	</a:t>
            </a:r>
            <a:r>
              <a:rPr lang="en-US" sz="2800" dirty="0" err="1"/>
              <a:t>Linnell</a:t>
            </a:r>
            <a:r>
              <a:rPr lang="en-US" sz="2800" dirty="0"/>
              <a:t> family newsletter, April 1991.</a:t>
            </a:r>
          </a:p>
          <a:p>
            <a:pPr marL="914400" indent="-914400">
              <a:buNone/>
            </a:pPr>
            <a:r>
              <a:rPr lang="en-US" sz="2800" dirty="0"/>
              <a:t>670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36</a:t>
            </a:fld>
            <a:endParaRPr lang="en-US"/>
          </a:p>
        </p:txBody>
      </p:sp>
    </p:spTree>
    <p:extLst>
      <p:ext uri="{BB962C8B-B14F-4D97-AF65-F5344CB8AC3E}">
        <p14:creationId xmlns:p14="http://schemas.microsoft.com/office/powerpoint/2010/main" val="804904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Choosing and Recording the Preferred Name</a:t>
            </a:r>
          </a:p>
        </p:txBody>
      </p:sp>
      <p:sp>
        <p:nvSpPr>
          <p:cNvPr id="73730" name="Content Placeholder 2"/>
          <p:cNvSpPr>
            <a:spLocks noGrp="1"/>
          </p:cNvSpPr>
          <p:nvPr>
            <p:ph idx="1"/>
          </p:nvPr>
        </p:nvSpPr>
        <p:spPr/>
        <p:txBody>
          <a:bodyPr/>
          <a:lstStyle/>
          <a:p>
            <a:pPr eaLnBrk="1" hangingPunct="1"/>
            <a:r>
              <a:rPr lang="en-US" dirty="0"/>
              <a:t>The preferred name should be the commonly known form of the name (RDA 10.2.2)</a:t>
            </a:r>
          </a:p>
          <a:p>
            <a:pPr eaLnBrk="1" hangingPunct="1"/>
            <a:r>
              <a:rPr lang="en-US" dirty="0"/>
              <a:t>Forms found in preferred sources of information (e.g. title pages of books) are assumed to be the commonly known form, but other evidence may contradict this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52A51456-E78E-4752-B55F-43DFE64CEF36}" type="slidenum">
              <a:rPr lang="en-US"/>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Preferred Name Chosen from Preferred Sources</a:t>
            </a:r>
          </a:p>
        </p:txBody>
      </p:sp>
      <p:sp>
        <p:nvSpPr>
          <p:cNvPr id="5" name="Title 1"/>
          <p:cNvSpPr txBox="1">
            <a:spLocks/>
          </p:cNvSpPr>
          <p:nvPr/>
        </p:nvSpPr>
        <p:spPr>
          <a:xfrm>
            <a:off x="990600" y="1752600"/>
            <a:ext cx="3048000" cy="609600"/>
          </a:xfrm>
          <a:prstGeom prst="rect">
            <a:avLst/>
          </a:prstGeom>
        </p:spPr>
        <p:txBody>
          <a:bodyPr anchor="ctr">
            <a:normAutofit/>
          </a:bodyPr>
          <a:lstStyle/>
          <a:p>
            <a:pPr algn="ctr" fontAlgn="auto">
              <a:spcAft>
                <a:spcPts val="0"/>
              </a:spcAft>
              <a:defRPr/>
            </a:pPr>
            <a:r>
              <a:rPr lang="en-US" sz="2400">
                <a:latin typeface="+mj-lt"/>
                <a:ea typeface="+mj-ea"/>
                <a:cs typeface="+mj-cs"/>
              </a:rPr>
              <a:t>Linnell</a:t>
            </a:r>
          </a:p>
        </p:txBody>
      </p:sp>
      <p:sp>
        <p:nvSpPr>
          <p:cNvPr id="7" name="Title 1"/>
          <p:cNvSpPr txBox="1">
            <a:spLocks/>
          </p:cNvSpPr>
          <p:nvPr/>
        </p:nvSpPr>
        <p:spPr>
          <a:xfrm>
            <a:off x="4876800" y="1752600"/>
            <a:ext cx="3048000" cy="609600"/>
          </a:xfrm>
          <a:prstGeom prst="rect">
            <a:avLst/>
          </a:prstGeom>
        </p:spPr>
        <p:txBody>
          <a:bodyPr anchor="ctr">
            <a:normAutofit/>
          </a:bodyPr>
          <a:lstStyle/>
          <a:p>
            <a:pPr algn="ctr" fontAlgn="auto">
              <a:spcAft>
                <a:spcPts val="0"/>
              </a:spcAft>
              <a:defRPr/>
            </a:pPr>
            <a:r>
              <a:rPr lang="en-US" sz="2400">
                <a:latin typeface="+mj-lt"/>
                <a:ea typeface="+mj-ea"/>
                <a:cs typeface="+mj-cs"/>
              </a:rPr>
              <a:t>Cunningham</a:t>
            </a:r>
          </a:p>
        </p:txBody>
      </p:sp>
      <p:pic>
        <p:nvPicPr>
          <p:cNvPr id="75780" name="Picture 5"/>
          <p:cNvPicPr>
            <a:picLocks noChangeAspect="1" noChangeArrowheads="1"/>
          </p:cNvPicPr>
          <p:nvPr/>
        </p:nvPicPr>
        <p:blipFill>
          <a:blip r:embed="rId3"/>
          <a:srcRect/>
          <a:stretch>
            <a:fillRect/>
          </a:stretch>
        </p:blipFill>
        <p:spPr bwMode="auto">
          <a:xfrm>
            <a:off x="914400" y="2286000"/>
            <a:ext cx="3094038" cy="4005263"/>
          </a:xfrm>
          <a:prstGeom prst="rect">
            <a:avLst/>
          </a:prstGeom>
          <a:noFill/>
          <a:ln w="9525">
            <a:solidFill>
              <a:schemeClr val="tx1"/>
            </a:solidFill>
            <a:miter lim="800000"/>
            <a:headEnd/>
            <a:tailEnd/>
          </a:ln>
        </p:spPr>
      </p:pic>
      <p:pic>
        <p:nvPicPr>
          <p:cNvPr id="75781" name="Picture 2"/>
          <p:cNvPicPr>
            <a:picLocks noChangeAspect="1" noChangeArrowheads="1"/>
          </p:cNvPicPr>
          <p:nvPr/>
        </p:nvPicPr>
        <p:blipFill>
          <a:blip r:embed="rId4"/>
          <a:srcRect/>
          <a:stretch>
            <a:fillRect/>
          </a:stretch>
        </p:blipFill>
        <p:spPr bwMode="auto">
          <a:xfrm>
            <a:off x="5105400" y="2286000"/>
            <a:ext cx="2590800" cy="4041775"/>
          </a:xfrm>
          <a:prstGeom prst="rect">
            <a:avLst/>
          </a:prstGeom>
          <a:noFill/>
          <a:ln w="9525">
            <a:solidFill>
              <a:schemeClr val="tx1"/>
            </a:solidFill>
            <a:miter lim="800000"/>
            <a:headEnd/>
            <a:tailEnd/>
          </a:ln>
        </p:spPr>
      </p:pic>
      <p:sp>
        <p:nvSpPr>
          <p:cNvPr id="3" name="Footer Placeholder 2"/>
          <p:cNvSpPr>
            <a:spLocks noGrp="1"/>
          </p:cNvSpPr>
          <p:nvPr>
            <p:ph type="ftr" sz="quarter" idx="11"/>
          </p:nvPr>
        </p:nvSpPr>
        <p:spPr/>
        <p:txBody>
          <a:bodyPr/>
          <a:lstStyle/>
          <a:p>
            <a:pPr>
              <a:defRPr/>
            </a:pPr>
            <a:r>
              <a:rPr lang="en-US"/>
              <a:t>Module 3. Describing Families</a:t>
            </a:r>
          </a:p>
        </p:txBody>
      </p:sp>
      <p:sp>
        <p:nvSpPr>
          <p:cNvPr id="4" name="Slide Number Placeholder 3"/>
          <p:cNvSpPr>
            <a:spLocks noGrp="1"/>
          </p:cNvSpPr>
          <p:nvPr>
            <p:ph type="sldNum" sz="quarter" idx="12"/>
          </p:nvPr>
        </p:nvSpPr>
        <p:spPr/>
        <p:txBody>
          <a:bodyPr/>
          <a:lstStyle/>
          <a:p>
            <a:pPr>
              <a:defRPr/>
            </a:pPr>
            <a:fld id="{D68DE940-4DC8-4834-8BBF-73DEC5701506}" type="slidenum">
              <a:rPr lang="en-US"/>
              <a:pPr>
                <a:defRPr/>
              </a:pPr>
              <a:t>38</a:t>
            </a:fld>
            <a:endParaRPr lang="en-US"/>
          </a:p>
        </p:txBody>
      </p:sp>
      <p:sp>
        <p:nvSpPr>
          <p:cNvPr id="6" name="Rectangle 5">
            <a:extLst>
              <a:ext uri="{FF2B5EF4-FFF2-40B4-BE49-F238E27FC236}">
                <a16:creationId xmlns:a16="http://schemas.microsoft.com/office/drawing/2014/main" id="{BB837592-AC8B-4654-BDB5-1B6E1E713184}"/>
              </a:ext>
            </a:extLst>
          </p:cNvPr>
          <p:cNvSpPr/>
          <p:nvPr/>
        </p:nvSpPr>
        <p:spPr>
          <a:xfrm>
            <a:off x="6080760" y="5952709"/>
            <a:ext cx="762000" cy="338554"/>
          </a:xfrm>
          <a:prstGeom prst="rect">
            <a:avLst/>
          </a:prstGeom>
        </p:spPr>
        <p:txBody>
          <a:bodyPr wrap="square">
            <a:spAutoFit/>
          </a:bodyPr>
          <a:lstStyle/>
          <a:p>
            <a:r>
              <a:rPr lang="en-US" sz="1600" dirty="0"/>
              <a:t>1997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z="4000"/>
              <a:t>Attributes of Families: Preferred Name (MARC)</a:t>
            </a:r>
          </a:p>
        </p:txBody>
      </p:sp>
      <p:sp>
        <p:nvSpPr>
          <p:cNvPr id="77826" name="Content Placeholder 2"/>
          <p:cNvSpPr>
            <a:spLocks noGrp="1"/>
          </p:cNvSpPr>
          <p:nvPr>
            <p:ph idx="1"/>
          </p:nvPr>
        </p:nvSpPr>
        <p:spPr/>
        <p:txBody>
          <a:bodyPr/>
          <a:lstStyle/>
          <a:p>
            <a:pPr eaLnBrk="1" hangingPunct="1"/>
            <a:r>
              <a:rPr lang="en-US" sz="2800" dirty="0"/>
              <a:t>Most RDA entity attributes have a discrete place in MARC to record them. Preferred name goes into the general field, 670</a:t>
            </a:r>
          </a:p>
          <a:p>
            <a:pPr eaLnBrk="1" hangingPunct="1"/>
            <a:r>
              <a:rPr lang="en-US" sz="2800" dirty="0"/>
              <a:t>Record in the MARC authorities format 100 field, first indicator 3</a:t>
            </a:r>
          </a:p>
          <a:p>
            <a:pPr eaLnBrk="1" hangingPunct="1"/>
            <a:r>
              <a:rPr lang="en-US" sz="2800" dirty="0"/>
              <a:t>Record the preferred name in subfield $a</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9E4D2228-51D0-4AA3-86EF-1A47060A2F1C}" type="slidenum">
              <a:rPr lang="en-US"/>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t>Preferred Name (RDA 10.2.2) </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a:t>The preferred name is recorded in direct order in the 100 field of the authority record</a:t>
            </a:r>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None/>
              <a:defRPr/>
            </a:pPr>
            <a:r>
              <a:rPr lang="en-US" dirty="0"/>
              <a:t>		100 3_  Duvall</a:t>
            </a:r>
          </a:p>
          <a:p>
            <a:pPr eaLnBrk="1" fontAlgn="auto" hangingPunct="1">
              <a:spcAft>
                <a:spcPts val="0"/>
              </a:spcAft>
              <a:buFont typeface="Arial" pitchFamily="34" charset="0"/>
              <a:buNone/>
              <a:defRPr/>
            </a:pPr>
            <a:r>
              <a:rPr lang="en-US" dirty="0"/>
              <a:t>		100 3_  Larsen</a:t>
            </a:r>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en-US" i="1" dirty="0"/>
              <a:t>Record the preferred names for the three families we have worked on so far on your work forms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A062AEF3-EB41-410D-9B90-A1812374C46D}" type="slidenum">
              <a:rPr lang="en-US"/>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Preferred Name (Coniglio)</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err="1"/>
              <a:t>Coniglio</a:t>
            </a:r>
            <a:endParaRPr lang="en-US" sz="2800" b="1" dirty="0"/>
          </a:p>
          <a:p>
            <a:pPr marL="1149350" indent="-1149350">
              <a:buNone/>
            </a:pPr>
            <a:r>
              <a:rPr lang="en-US" sz="2800" dirty="0"/>
              <a:t>670	The Coniglio family website, 8 April 2014 $b (Coniglio family, descendants of Gaetano and Rosa Alessi Coniglio, who married 30 November 1912 in </a:t>
            </a:r>
            <a:r>
              <a:rPr lang="en-US" sz="2800" dirty="0" err="1"/>
              <a:t>Serradifalco</a:t>
            </a:r>
            <a:r>
              <a:rPr lang="en-US" sz="28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41</a:t>
            </a:fld>
            <a:endParaRPr lang="en-US"/>
          </a:p>
        </p:txBody>
      </p:sp>
    </p:spTree>
    <p:extLst>
      <p:ext uri="{BB962C8B-B14F-4D97-AF65-F5344CB8AC3E}">
        <p14:creationId xmlns:p14="http://schemas.microsoft.com/office/powerpoint/2010/main" val="901921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Preferred Name (Cunningham)</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a:t>Cunningham</a:t>
            </a:r>
          </a:p>
          <a:p>
            <a:pPr marL="1149350" indent="-1149350">
              <a:buNone/>
            </a:pPr>
            <a:r>
              <a:rPr lang="en-US" sz="2800" dirty="0"/>
              <a:t>670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42</a:t>
            </a:fld>
            <a:endParaRPr lang="en-US"/>
          </a:p>
        </p:txBody>
      </p:sp>
    </p:spTree>
    <p:extLst>
      <p:ext uri="{BB962C8B-B14F-4D97-AF65-F5344CB8AC3E}">
        <p14:creationId xmlns:p14="http://schemas.microsoft.com/office/powerpoint/2010/main" val="928383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Preferred Name (Linnell)</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err="1"/>
              <a:t>Linnell</a:t>
            </a:r>
            <a:endParaRPr lang="en-US" sz="2800" b="1" dirty="0"/>
          </a:p>
          <a:p>
            <a:pPr marL="1149350" indent="-1149350">
              <a:buNone/>
            </a:pPr>
            <a:r>
              <a:rPr lang="en-US" sz="2800" dirty="0"/>
              <a:t>670	Linnell family newsletter, April 1991.</a:t>
            </a:r>
          </a:p>
          <a:p>
            <a:pPr marL="1149350" indent="-1149350">
              <a:buNone/>
            </a:pPr>
            <a:r>
              <a:rPr lang="en-US" sz="2800" dirty="0"/>
              <a:t>670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43</a:t>
            </a:fld>
            <a:endParaRPr lang="en-US"/>
          </a:p>
        </p:txBody>
      </p:sp>
    </p:spTree>
    <p:extLst>
      <p:ext uri="{BB962C8B-B14F-4D97-AF65-F5344CB8AC3E}">
        <p14:creationId xmlns:p14="http://schemas.microsoft.com/office/powerpoint/2010/main" val="1620134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a:t>Preferred Name (RDA 10.2.2)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a:t>Different forms of the same name (10.2.2.5)</a:t>
            </a:r>
          </a:p>
          <a:p>
            <a:pPr eaLnBrk="1" fontAlgn="auto" hangingPunct="1">
              <a:spcAft>
                <a:spcPts val="0"/>
              </a:spcAft>
              <a:buFont typeface="Arial" pitchFamily="34" charset="0"/>
              <a:buChar char="•"/>
              <a:defRPr/>
            </a:pPr>
            <a:r>
              <a:rPr lang="en-US"/>
              <a:t>If family names vary in fullness, language, script, or spelling, follow the instructions for personal names (9.2.2)</a:t>
            </a:r>
          </a:p>
          <a:p>
            <a:pPr lvl="1" eaLnBrk="1" fontAlgn="auto" hangingPunct="1">
              <a:spcAft>
                <a:spcPts val="0"/>
              </a:spcAft>
              <a:buFont typeface="Arial" pitchFamily="34" charset="0"/>
              <a:buChar char="–"/>
              <a:defRPr/>
            </a:pPr>
            <a:r>
              <a:rPr lang="en-US"/>
              <a:t>Valera y Alcalá Galiano vs. Valera</a:t>
            </a:r>
          </a:p>
          <a:p>
            <a:pPr lvl="1" eaLnBrk="1" fontAlgn="auto" hangingPunct="1">
              <a:spcAft>
                <a:spcPts val="0"/>
              </a:spcAft>
              <a:buFont typeface="Arial" pitchFamily="34" charset="0"/>
              <a:buChar char="–"/>
              <a:defRPr/>
            </a:pPr>
            <a:r>
              <a:rPr lang="en-US"/>
              <a:t>Knef vs. Neff</a:t>
            </a:r>
          </a:p>
          <a:p>
            <a:pPr lvl="1" eaLnBrk="1" fontAlgn="auto" hangingPunct="1">
              <a:spcAft>
                <a:spcPts val="0"/>
              </a:spcAft>
              <a:buFont typeface="Arial" pitchFamily="34" charset="0"/>
              <a:buChar char="–"/>
              <a:defRPr/>
            </a:pPr>
            <a:r>
              <a:rPr lang="en-US"/>
              <a:t>Melanchthon vs. Schwarzerd</a:t>
            </a:r>
          </a:p>
          <a:p>
            <a:pPr lvl="1" eaLnBrk="1" fontAlgn="auto" hangingPunct="1">
              <a:spcAft>
                <a:spcPts val="0"/>
              </a:spcAft>
              <a:buFont typeface="Arial" pitchFamily="34" charset="0"/>
              <a:buChar char="–"/>
              <a:defRPr/>
            </a:pPr>
            <a:r>
              <a:rPr lang="en-US"/>
              <a:t>Kohen-Asif vs. </a:t>
            </a:r>
            <a:r>
              <a:rPr lang="he-IL"/>
              <a:t>כהן־אסיף</a:t>
            </a:r>
            <a:endParaRPr lang="en-US"/>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22C6BC43-D336-4D7E-8970-9C8381300D22}" type="slidenum">
              <a:rPr lang="en-US"/>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a:t>Preferred Name (RDA 10.2.2)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a:t>Different names for the same family (10.2.2.6)</a:t>
            </a:r>
          </a:p>
          <a:p>
            <a:pPr eaLnBrk="1" fontAlgn="auto" hangingPunct="1">
              <a:spcAft>
                <a:spcPts val="0"/>
              </a:spcAft>
              <a:buFont typeface="Arial" pitchFamily="34" charset="0"/>
              <a:buChar char="•"/>
              <a:defRPr/>
            </a:pPr>
            <a:r>
              <a:rPr lang="en-US"/>
              <a:t>If family goes by different names and has not changed its name, choose the most commonly known form</a:t>
            </a:r>
          </a:p>
          <a:p>
            <a:pPr eaLnBrk="1" fontAlgn="auto" hangingPunct="1">
              <a:spcAft>
                <a:spcPts val="0"/>
              </a:spcAft>
              <a:buFont typeface="Arial" pitchFamily="34" charset="0"/>
              <a:buChar char="•"/>
              <a:defRPr/>
            </a:pPr>
            <a:endParaRPr lang="en-US"/>
          </a:p>
          <a:p>
            <a:pPr lvl="1" eaLnBrk="1" fontAlgn="auto" hangingPunct="1">
              <a:spcAft>
                <a:spcPts val="0"/>
              </a:spcAft>
              <a:buFont typeface="Arial" pitchFamily="34" charset="0"/>
              <a:buChar char="–"/>
              <a:defRPr/>
            </a:pPr>
            <a:r>
              <a:rPr lang="en-US"/>
              <a:t>Bonello vs. Tal Korkos</a:t>
            </a:r>
          </a:p>
          <a:p>
            <a:pPr lvl="1" eaLnBrk="1" fontAlgn="auto" hangingPunct="1">
              <a:spcAft>
                <a:spcPts val="0"/>
              </a:spcAft>
              <a:buFont typeface="Arial" pitchFamily="34" charset="0"/>
              <a:buChar char="–"/>
              <a:defRPr/>
            </a:pPr>
            <a:r>
              <a:rPr lang="en-US"/>
              <a:t>Conte vs. Tamburra</a:t>
            </a:r>
          </a:p>
          <a:p>
            <a:pPr lvl="1" eaLnBrk="1" fontAlgn="auto" hangingPunct="1">
              <a:spcAft>
                <a:spcPts val="0"/>
              </a:spcAft>
              <a:buFont typeface="Arial" pitchFamily="34" charset="0"/>
              <a:buChar char="–"/>
              <a:defRPr/>
            </a:pPr>
            <a:r>
              <a:rPr lang="en-US"/>
              <a:t>Amirault vs. Tourangeau</a:t>
            </a:r>
          </a:p>
          <a:p>
            <a:pPr marL="457200" lvl="1"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B06B0325-CDB5-4ADB-B372-697418523448}" type="slidenum">
              <a:rPr lang="en-US"/>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a:t>Preferred Name (RDA 10.2.2) </a:t>
            </a:r>
          </a:p>
        </p:txBody>
      </p:sp>
      <p:sp>
        <p:nvSpPr>
          <p:cNvPr id="3" name="Content Placeholder 2"/>
          <p:cNvSpPr>
            <a:spLocks noGrp="1"/>
          </p:cNvSpPr>
          <p:nvPr>
            <p:ph idx="1"/>
          </p:nvPr>
        </p:nvSpPr>
        <p:spPr/>
        <p:txBody>
          <a:bodyPr rtlCol="0">
            <a:normAutofit lnSpcReduction="10000"/>
          </a:bodyPr>
          <a:lstStyle/>
          <a:p>
            <a:pPr marL="0" indent="0" eaLnBrk="1" fontAlgn="auto" hangingPunct="1">
              <a:spcAft>
                <a:spcPts val="0"/>
              </a:spcAft>
              <a:buFont typeface="Arial" pitchFamily="34" charset="0"/>
              <a:buNone/>
              <a:defRPr/>
            </a:pPr>
            <a:r>
              <a:rPr lang="en-US" dirty="0"/>
              <a:t>Change of name (10.2.2.7)</a:t>
            </a:r>
          </a:p>
          <a:p>
            <a:pPr eaLnBrk="1" fontAlgn="auto" hangingPunct="1">
              <a:spcAft>
                <a:spcPts val="0"/>
              </a:spcAft>
              <a:buFont typeface="Arial" pitchFamily="34" charset="0"/>
              <a:buChar char="•"/>
              <a:defRPr/>
            </a:pPr>
            <a:r>
              <a:rPr lang="en-US" dirty="0"/>
              <a:t>If a family changes its name, create a new record for the new name. Use the earlier form with resources associated with it; and the later form with resources associated with it</a:t>
            </a:r>
          </a:p>
          <a:p>
            <a:pPr eaLnBrk="1" fontAlgn="auto" hangingPunct="1">
              <a:spcAft>
                <a:spcPts val="0"/>
              </a:spcAft>
              <a:buFont typeface="Arial" pitchFamily="34" charset="0"/>
              <a:buChar char="•"/>
              <a:defRPr/>
            </a:pPr>
            <a:r>
              <a:rPr lang="en-US" dirty="0"/>
              <a:t>Similar to corporate body name change</a:t>
            </a:r>
          </a:p>
          <a:p>
            <a:pPr marL="857250" lvl="2" indent="0" eaLnBrk="1" fontAlgn="auto" hangingPunct="1">
              <a:spcAft>
                <a:spcPts val="0"/>
              </a:spcAft>
              <a:buFont typeface="Arial" pitchFamily="34" charset="0"/>
              <a:buNone/>
              <a:defRPr/>
            </a:pPr>
            <a:endParaRPr lang="en-US" dirty="0"/>
          </a:p>
          <a:p>
            <a:pPr marL="857250" lvl="2" indent="0" eaLnBrk="1" fontAlgn="auto" hangingPunct="1">
              <a:spcAft>
                <a:spcPts val="0"/>
              </a:spcAft>
              <a:buFont typeface="Arial" pitchFamily="34" charset="0"/>
              <a:buNone/>
              <a:defRPr/>
            </a:pPr>
            <a:r>
              <a:rPr lang="en-US" sz="2800" dirty="0"/>
              <a:t>Battenberg =&gt; Mountbatten</a:t>
            </a:r>
          </a:p>
          <a:p>
            <a:pPr marL="857250" lvl="2" indent="0" eaLnBrk="1" fontAlgn="auto" hangingPunct="1">
              <a:spcAft>
                <a:spcPts val="0"/>
              </a:spcAft>
              <a:buFont typeface="Arial" pitchFamily="34" charset="0"/>
              <a:buNone/>
              <a:defRPr/>
            </a:pPr>
            <a:r>
              <a:rPr lang="en-US" sz="2800" dirty="0"/>
              <a:t>Saxe-Coburg and Gotha =&gt; Windsor</a:t>
            </a:r>
            <a:endParaRPr lang="en-US" dirty="0"/>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9138AF5-26BC-4E2A-BD47-576E12983324}" type="slidenum">
              <a:rPr lang="en-US"/>
              <a:pPr>
                <a:defRPr/>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a:t>Preferred Name (RDA 10.2.2)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a:t>Treatment of surnames (10.2.2.8)</a:t>
            </a:r>
          </a:p>
          <a:p>
            <a:pPr eaLnBrk="1" fontAlgn="auto" hangingPunct="1">
              <a:spcAft>
                <a:spcPts val="0"/>
              </a:spcAft>
              <a:buFont typeface="Arial" pitchFamily="34" charset="0"/>
              <a:buChar char="•"/>
              <a:defRPr/>
            </a:pPr>
            <a:r>
              <a:rPr lang="en-US"/>
              <a:t>Compound surnames and surnames with separately written prefixes are treated the same as for personal names (9.2.2.10-12)</a:t>
            </a:r>
          </a:p>
          <a:p>
            <a:pPr lvl="1" eaLnBrk="1" fontAlgn="auto" hangingPunct="1">
              <a:spcAft>
                <a:spcPts val="0"/>
              </a:spcAft>
              <a:buFont typeface="Arial" pitchFamily="34" charset="0"/>
              <a:buChar char="–"/>
              <a:defRPr/>
            </a:pPr>
            <a:r>
              <a:rPr lang="en-US"/>
              <a:t>Lloyd George </a:t>
            </a:r>
            <a:r>
              <a:rPr lang="en-US" i="1"/>
              <a:t>not</a:t>
            </a:r>
            <a:r>
              <a:rPr lang="en-US"/>
              <a:t> George</a:t>
            </a:r>
          </a:p>
          <a:p>
            <a:pPr lvl="1" eaLnBrk="1" fontAlgn="auto" hangingPunct="1">
              <a:spcAft>
                <a:spcPts val="0"/>
              </a:spcAft>
              <a:buFont typeface="Arial" pitchFamily="34" charset="0"/>
              <a:buChar char="–"/>
              <a:defRPr/>
            </a:pPr>
            <a:r>
              <a:rPr lang="en-US"/>
              <a:t>Von Braun vs. Braun [depends on nationality]</a:t>
            </a:r>
          </a:p>
          <a:p>
            <a:pPr lvl="1" eaLnBrk="1" fontAlgn="auto" hangingPunct="1">
              <a:spcAft>
                <a:spcPts val="0"/>
              </a:spcAft>
              <a:buFont typeface="Arial" pitchFamily="34" charset="0"/>
              <a:buChar char="–"/>
              <a:defRPr/>
            </a:pPr>
            <a:r>
              <a:rPr lang="en-US"/>
              <a:t>D’Anvers vs. Anvers [depends on nationality]</a:t>
            </a:r>
          </a:p>
          <a:p>
            <a:pPr marL="457200" lvl="1"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2B4BD518-B130-4B8C-AA00-4F85BF7580B5}" type="slidenum">
              <a:rPr lang="en-US"/>
              <a:pPr>
                <a:defRPr/>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r>
              <a:rPr lang="en-US"/>
              <a:t>Variant name (RDA 10.2.3)</a:t>
            </a:r>
          </a:p>
        </p:txBody>
      </p:sp>
      <p:sp>
        <p:nvSpPr>
          <p:cNvPr id="89090" name="Content Placeholder 2"/>
          <p:cNvSpPr>
            <a:spLocks noGrp="1"/>
          </p:cNvSpPr>
          <p:nvPr>
            <p:ph idx="1"/>
          </p:nvPr>
        </p:nvSpPr>
        <p:spPr/>
        <p:txBody>
          <a:bodyPr/>
          <a:lstStyle/>
          <a:p>
            <a:pPr eaLnBrk="1" hangingPunct="1"/>
            <a:r>
              <a:rPr lang="en-US" dirty="0"/>
              <a:t>The same types of variants can occur for family names as occur for personal names</a:t>
            </a:r>
          </a:p>
          <a:p>
            <a:pPr eaLnBrk="1" hangingPunct="1"/>
            <a:r>
              <a:rPr lang="en-US" dirty="0"/>
              <a:t>Variant names are recorded in subfield $a of a MARC 400 field</a:t>
            </a:r>
          </a:p>
          <a:p>
            <a:pPr marL="457200" lvl="1" indent="0" eaLnBrk="1" hangingPunct="1">
              <a:buFont typeface="Arial" charset="0"/>
              <a:buNone/>
            </a:pPr>
            <a:r>
              <a:rPr lang="en-US" dirty="0"/>
              <a:t>100 3_  </a:t>
            </a:r>
            <a:r>
              <a:rPr lang="en-US" dirty="0" err="1"/>
              <a:t>Carragher</a:t>
            </a:r>
            <a:r>
              <a:rPr lang="en-US" dirty="0"/>
              <a:t> ...</a:t>
            </a:r>
          </a:p>
          <a:p>
            <a:pPr marL="457200" lvl="1" indent="0" eaLnBrk="1" hangingPunct="1">
              <a:buNone/>
            </a:pPr>
            <a:r>
              <a:rPr lang="en-US" dirty="0"/>
              <a:t>400 3_  </a:t>
            </a:r>
            <a:r>
              <a:rPr lang="en-US" dirty="0" err="1"/>
              <a:t>Caragher</a:t>
            </a:r>
            <a:r>
              <a:rPr lang="en-US" dirty="0"/>
              <a:t> ...</a:t>
            </a:r>
          </a:p>
          <a:p>
            <a:pPr marL="457200" lvl="1" indent="0" eaLnBrk="1" hangingPunct="1">
              <a:buNone/>
            </a:pPr>
            <a:r>
              <a:rPr lang="en-US" dirty="0"/>
              <a:t>400 3_  </a:t>
            </a:r>
            <a:r>
              <a:rPr lang="en-US" dirty="0" err="1"/>
              <a:t>Caraher</a:t>
            </a:r>
            <a:r>
              <a:rPr lang="en-US" dirty="0"/>
              <a:t> ...</a:t>
            </a:r>
          </a:p>
          <a:p>
            <a:pPr marL="457200" lvl="1" indent="0" eaLnBrk="1" hangingPunct="1">
              <a:buNone/>
            </a:pPr>
            <a:r>
              <a:rPr lang="en-US" dirty="0"/>
              <a:t>400 3_  </a:t>
            </a:r>
            <a:r>
              <a:rPr lang="en-US" dirty="0" err="1"/>
              <a:t>Carraher</a:t>
            </a:r>
            <a:r>
              <a:rPr lang="en-US" dirty="0"/>
              <a:t> ...</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F2306239-9E10-4866-BF9B-CC5FCFA9E19C}" type="slidenum">
              <a:rPr lang="en-US"/>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a:t>Type of Family (RDA 10.3)</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a:t>Type of family is defined as “a categorization or generic descriptor for the type of family.”</a:t>
            </a:r>
          </a:p>
          <a:p>
            <a:pPr lvl="1" eaLnBrk="1" fontAlgn="auto" hangingPunct="1">
              <a:spcAft>
                <a:spcPts val="0"/>
              </a:spcAft>
              <a:buFont typeface="Arial" pitchFamily="34" charset="0"/>
              <a:buChar char="–"/>
              <a:defRPr/>
            </a:pPr>
            <a:r>
              <a:rPr lang="en-US"/>
              <a:t>Family</a:t>
            </a:r>
          </a:p>
          <a:p>
            <a:pPr lvl="1" eaLnBrk="1" fontAlgn="auto" hangingPunct="1">
              <a:spcAft>
                <a:spcPts val="0"/>
              </a:spcAft>
              <a:buFont typeface="Arial" pitchFamily="34" charset="0"/>
              <a:buChar char="–"/>
              <a:defRPr/>
            </a:pPr>
            <a:r>
              <a:rPr lang="en-US"/>
              <a:t>Clan</a:t>
            </a:r>
          </a:p>
          <a:p>
            <a:pPr lvl="1" eaLnBrk="1" fontAlgn="auto" hangingPunct="1">
              <a:spcAft>
                <a:spcPts val="0"/>
              </a:spcAft>
              <a:buFont typeface="Arial" pitchFamily="34" charset="0"/>
              <a:buChar char="–"/>
              <a:defRPr/>
            </a:pPr>
            <a:r>
              <a:rPr lang="en-US"/>
              <a:t>Tribe</a:t>
            </a:r>
          </a:p>
          <a:p>
            <a:pPr lvl="1" eaLnBrk="1" fontAlgn="auto" hangingPunct="1">
              <a:spcAft>
                <a:spcPts val="0"/>
              </a:spcAft>
              <a:buFont typeface="Arial" pitchFamily="34" charset="0"/>
              <a:buChar char="–"/>
              <a:defRPr/>
            </a:pPr>
            <a:r>
              <a:rPr lang="en-US"/>
              <a:t>Sept</a:t>
            </a:r>
          </a:p>
          <a:p>
            <a:pPr lvl="1" eaLnBrk="1" fontAlgn="auto" hangingPunct="1">
              <a:spcAft>
                <a:spcPts val="0"/>
              </a:spcAft>
              <a:buFont typeface="Arial" pitchFamily="34" charset="0"/>
              <a:buChar char="–"/>
              <a:defRPr/>
            </a:pPr>
            <a:r>
              <a:rPr lang="en-US"/>
              <a:t>Dynasty</a:t>
            </a:r>
          </a:p>
          <a:p>
            <a:pPr lvl="1" eaLnBrk="1" fontAlgn="auto" hangingPunct="1">
              <a:spcAft>
                <a:spcPts val="0"/>
              </a:spcAft>
              <a:buFont typeface="Arial" pitchFamily="34" charset="0"/>
              <a:buChar char="–"/>
              <a:defRPr/>
            </a:pPr>
            <a:r>
              <a:rPr lang="en-US"/>
              <a:t>Kindred group</a:t>
            </a:r>
          </a:p>
          <a:p>
            <a:pPr eaLnBrk="1" fontAlgn="auto" hangingPunct="1">
              <a:spcAft>
                <a:spcPts val="0"/>
              </a:spcAft>
              <a:buFont typeface="Arial" pitchFamily="34" charset="0"/>
              <a:buChar char="•"/>
              <a:defRPr/>
            </a:pPr>
            <a:r>
              <a:rPr lang="en-US"/>
              <a:t>The type of family element is core (required)</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1C23C4D-4031-47FA-AFF5-41931D69113B}" type="slidenum">
              <a:rPr lang="en-US"/>
              <a:pPr>
                <a:defRPr/>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t>Type of Family (RDA 10.3)</a:t>
            </a:r>
          </a:p>
        </p:txBody>
      </p:sp>
      <p:sp>
        <p:nvSpPr>
          <p:cNvPr id="93186" name="Content Placeholder 2"/>
          <p:cNvSpPr>
            <a:spLocks noGrp="1"/>
          </p:cNvSpPr>
          <p:nvPr>
            <p:ph idx="1"/>
          </p:nvPr>
        </p:nvSpPr>
        <p:spPr>
          <a:xfrm>
            <a:off x="457200" y="1280318"/>
            <a:ext cx="8229600" cy="4297363"/>
          </a:xfrm>
        </p:spPr>
        <p:txBody>
          <a:bodyPr/>
          <a:lstStyle/>
          <a:p>
            <a:pPr eaLnBrk="1" hangingPunct="1"/>
            <a:endParaRPr lang="en-US" dirty="0"/>
          </a:p>
          <a:p>
            <a:pPr eaLnBrk="1" hangingPunct="1">
              <a:spcAft>
                <a:spcPts val="1800"/>
              </a:spcAft>
            </a:pPr>
            <a:r>
              <a:rPr lang="en-US" dirty="0"/>
              <a:t>Record Type of Family as an element in 376 subfield $a.  Prefer controlled vocabulary (DCM Z1 376).	 </a:t>
            </a:r>
          </a:p>
          <a:p>
            <a:pPr eaLnBrk="1" hangingPunct="1">
              <a:buFont typeface="Arial" charset="0"/>
              <a:buNone/>
            </a:pPr>
            <a:r>
              <a:rPr lang="en-US" dirty="0"/>
              <a:t>			376     Families $2 </a:t>
            </a:r>
            <a:r>
              <a:rPr lang="en-US" dirty="0" err="1"/>
              <a:t>lcsh</a:t>
            </a:r>
            <a:endParaRPr lang="en-US" dirty="0"/>
          </a:p>
          <a:p>
            <a:pPr eaLnBrk="1" hangingPunct="1">
              <a:spcBef>
                <a:spcPts val="1200"/>
              </a:spcBef>
              <a:buFont typeface="Arial" charset="0"/>
              <a:buNone/>
            </a:pPr>
            <a:r>
              <a:rPr lang="en-US" dirty="0"/>
              <a:t>			376	  Dynasties $2 </a:t>
            </a:r>
            <a:r>
              <a:rPr lang="en-US" dirty="0" err="1"/>
              <a:t>aat</a:t>
            </a:r>
            <a:endParaRPr lang="en-US" dirty="0"/>
          </a:p>
          <a:p>
            <a:pPr eaLnBrk="1" hangingPunct="1">
              <a:spcBef>
                <a:spcPts val="1200"/>
              </a:spcBef>
              <a:buFont typeface="Arial" charset="0"/>
              <a:buNone/>
            </a:pPr>
            <a:r>
              <a:rPr lang="en-US" dirty="0"/>
              <a:t>			376  	  Royal houses $2 </a:t>
            </a:r>
            <a:r>
              <a:rPr lang="en-US" dirty="0" err="1"/>
              <a:t>lcsh</a:t>
            </a:r>
            <a:endParaRPr lang="en-US" dirty="0"/>
          </a:p>
          <a:p>
            <a:pPr eaLnBrk="1" hangingPunct="1">
              <a:spcBef>
                <a:spcPts val="1200"/>
              </a:spcBef>
              <a:buFont typeface="Arial" charset="0"/>
              <a:buNone/>
            </a:pPr>
            <a:r>
              <a:rPr lang="en-US" dirty="0"/>
              <a:t>			376     Clans $2 </a:t>
            </a:r>
            <a:r>
              <a:rPr lang="en-US" dirty="0" err="1"/>
              <a:t>afset</a:t>
            </a: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2DA46962-27D7-456A-B151-9C16237BC6C3}" type="slidenum">
              <a:rPr lang="en-US"/>
              <a:pPr>
                <a:defRPr/>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pPr eaLnBrk="1" hangingPunct="1"/>
            <a:r>
              <a:rPr lang="en-US"/>
              <a:t>Type of Family (RDA 10.3)</a:t>
            </a:r>
          </a:p>
        </p:txBody>
      </p:sp>
      <p:sp>
        <p:nvSpPr>
          <p:cNvPr id="95234" name="Content Placeholder 2"/>
          <p:cNvSpPr>
            <a:spLocks noGrp="1"/>
          </p:cNvSpPr>
          <p:nvPr>
            <p:ph idx="1"/>
          </p:nvPr>
        </p:nvSpPr>
        <p:spPr/>
        <p:txBody>
          <a:bodyPr/>
          <a:lstStyle/>
          <a:p>
            <a:pPr eaLnBrk="1" hangingPunct="1"/>
            <a:r>
              <a:rPr lang="en-US" i="1"/>
              <a:t>Record the type of family element in your worksheets or work forms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C7F9BAFE-24C9-4F80-8B81-22F148803318}" type="slidenum">
              <a:rPr lang="en-US"/>
              <a:pPr>
                <a:defRPr/>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 of Family (Coniglio)</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err="1"/>
              <a:t>Coniglio</a:t>
            </a:r>
            <a:endParaRPr lang="en-US" sz="2800" b="1" dirty="0"/>
          </a:p>
          <a:p>
            <a:pPr marL="1149350" indent="-1149350">
              <a:buNone/>
            </a:pPr>
            <a:r>
              <a:rPr lang="en-US" sz="2800" dirty="0"/>
              <a:t>376	Families $2 </a:t>
            </a:r>
            <a:r>
              <a:rPr lang="en-US" sz="2800" dirty="0" err="1"/>
              <a:t>lcsh</a:t>
            </a:r>
            <a:endParaRPr lang="en-US" sz="2800" dirty="0"/>
          </a:p>
          <a:p>
            <a:pPr marL="1149350" indent="-1149350">
              <a:buNone/>
            </a:pPr>
            <a:r>
              <a:rPr lang="en-US" sz="2800" dirty="0"/>
              <a:t>670	The Coniglio family website, 8 April 2014 $b (Coniglio family, descendants of Gaetano and Rosa Alessi Coniglio, who married 30 November 1912 in </a:t>
            </a:r>
            <a:r>
              <a:rPr lang="en-US" sz="2800" dirty="0" err="1"/>
              <a:t>Serradifalco</a:t>
            </a:r>
            <a:r>
              <a:rPr lang="en-US" sz="28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52</a:t>
            </a:fld>
            <a:endParaRPr lang="en-US"/>
          </a:p>
        </p:txBody>
      </p:sp>
    </p:spTree>
    <p:extLst>
      <p:ext uri="{BB962C8B-B14F-4D97-AF65-F5344CB8AC3E}">
        <p14:creationId xmlns:p14="http://schemas.microsoft.com/office/powerpoint/2010/main" val="714144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 of Family (Cunningham)</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a:t>Cunningham</a:t>
            </a:r>
          </a:p>
          <a:p>
            <a:pPr marL="1149350" indent="-1149350">
              <a:buNone/>
            </a:pPr>
            <a:r>
              <a:rPr lang="en-US" sz="2800" dirty="0"/>
              <a:t>376	Families $2 </a:t>
            </a:r>
            <a:r>
              <a:rPr lang="en-US" sz="2800" dirty="0" err="1"/>
              <a:t>lcsh</a:t>
            </a:r>
            <a:endParaRPr lang="en-US" sz="2800" dirty="0"/>
          </a:p>
          <a:p>
            <a:pPr marL="1149350" indent="-1149350">
              <a:buNone/>
            </a:pPr>
            <a:r>
              <a:rPr lang="en-US" sz="2800" dirty="0"/>
              <a:t>670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53</a:t>
            </a:fld>
            <a:endParaRPr lang="en-US"/>
          </a:p>
        </p:txBody>
      </p:sp>
    </p:spTree>
    <p:extLst>
      <p:ext uri="{BB962C8B-B14F-4D97-AF65-F5344CB8AC3E}">
        <p14:creationId xmlns:p14="http://schemas.microsoft.com/office/powerpoint/2010/main" val="2382664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 of Family (Linnell)</a:t>
            </a:r>
          </a:p>
        </p:txBody>
      </p:sp>
      <p:sp>
        <p:nvSpPr>
          <p:cNvPr id="3" name="Content Placeholder 2"/>
          <p:cNvSpPr>
            <a:spLocks noGrp="1"/>
          </p:cNvSpPr>
          <p:nvPr>
            <p:ph idx="1"/>
          </p:nvPr>
        </p:nvSpPr>
        <p:spPr/>
        <p:txBody>
          <a:bodyPr/>
          <a:lstStyle/>
          <a:p>
            <a:pPr marL="1149350" indent="-1149350">
              <a:buNone/>
            </a:pPr>
            <a:r>
              <a:rPr lang="en-US" sz="2800" dirty="0"/>
              <a:t>100 3_ 	</a:t>
            </a:r>
            <a:r>
              <a:rPr lang="en-US" sz="2800" b="1" dirty="0" err="1"/>
              <a:t>Linnell</a:t>
            </a:r>
            <a:endParaRPr lang="en-US" sz="2800" b="1" dirty="0"/>
          </a:p>
          <a:p>
            <a:pPr marL="1149350" indent="-1149350">
              <a:buNone/>
            </a:pPr>
            <a:r>
              <a:rPr lang="en-US" sz="2800" dirty="0"/>
              <a:t>376	Families $2 </a:t>
            </a:r>
            <a:r>
              <a:rPr lang="en-US" sz="2800" dirty="0" err="1"/>
              <a:t>lcsh</a:t>
            </a:r>
            <a:endParaRPr lang="en-US" sz="2800" dirty="0"/>
          </a:p>
          <a:p>
            <a:pPr marL="1149350" indent="-1149350">
              <a:buNone/>
            </a:pPr>
            <a:r>
              <a:rPr lang="en-US" sz="2800" dirty="0"/>
              <a:t>670	</a:t>
            </a:r>
            <a:r>
              <a:rPr lang="en-US" sz="2800" dirty="0" err="1"/>
              <a:t>Linnell</a:t>
            </a:r>
            <a:r>
              <a:rPr lang="en-US" sz="2800" dirty="0"/>
              <a:t> family newsletter, April 1991.</a:t>
            </a:r>
          </a:p>
          <a:p>
            <a:pPr marL="1149350" indent="-1149350">
              <a:buNone/>
            </a:pPr>
            <a:r>
              <a:rPr lang="en-US" sz="2800" dirty="0"/>
              <a:t>670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a:t>
            </a:r>
            <a:r>
              <a:rPr lang="en-US" sz="2800" dirty="0" err="1"/>
              <a:t>Sciutate</a:t>
            </a:r>
            <a:r>
              <a:rPr lang="en-US" sz="2800" dirty="0"/>
              <a:t>,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54</a:t>
            </a:fld>
            <a:endParaRPr lang="en-US"/>
          </a:p>
        </p:txBody>
      </p:sp>
    </p:spTree>
    <p:extLst>
      <p:ext uri="{BB962C8B-B14F-4D97-AF65-F5344CB8AC3E}">
        <p14:creationId xmlns:p14="http://schemas.microsoft.com/office/powerpoint/2010/main" val="2511250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Date Associated with the Family </a:t>
            </a:r>
            <a:br>
              <a:rPr lang="en-US" dirty="0"/>
            </a:br>
            <a:r>
              <a:rPr lang="en-US" dirty="0"/>
              <a:t>(RDA 10.4)</a:t>
            </a:r>
          </a:p>
        </p:txBody>
      </p:sp>
      <p:sp>
        <p:nvSpPr>
          <p:cNvPr id="97282" name="Content Placeholder 2"/>
          <p:cNvSpPr>
            <a:spLocks noGrp="1"/>
          </p:cNvSpPr>
          <p:nvPr>
            <p:ph idx="1"/>
          </p:nvPr>
        </p:nvSpPr>
        <p:spPr>
          <a:xfrm>
            <a:off x="457200" y="1423816"/>
            <a:ext cx="8229600" cy="4525963"/>
          </a:xfrm>
        </p:spPr>
        <p:txBody>
          <a:bodyPr/>
          <a:lstStyle/>
          <a:p>
            <a:pPr eaLnBrk="1" hangingPunct="1"/>
            <a:endParaRPr lang="en-US" dirty="0"/>
          </a:p>
          <a:p>
            <a:pPr eaLnBrk="1" hangingPunct="1"/>
            <a:r>
              <a:rPr lang="en-US" dirty="0"/>
              <a:t>The Date Associated with the Family element is also core, but may not be known. </a:t>
            </a:r>
          </a:p>
          <a:p>
            <a:pPr lvl="1" eaLnBrk="1" hangingPunct="1"/>
            <a:r>
              <a:rPr lang="en-US" dirty="0"/>
              <a:t>Might be marriage date of an ancestor couple</a:t>
            </a:r>
          </a:p>
          <a:p>
            <a:pPr lvl="1" eaLnBrk="1" hangingPunct="1"/>
            <a:r>
              <a:rPr lang="en-US" dirty="0"/>
              <a:t>Might be birth of first child of an ancestor couple</a:t>
            </a:r>
          </a:p>
          <a:p>
            <a:pPr lvl="1" eaLnBrk="1" hangingPunct="1"/>
            <a:r>
              <a:rPr lang="en-US" dirty="0"/>
              <a:t>Might be a date of immigration of an ancestor</a:t>
            </a:r>
          </a:p>
          <a:p>
            <a:pPr lvl="1" eaLnBrk="1" hangingPunct="1"/>
            <a:r>
              <a:rPr lang="en-US" dirty="0"/>
              <a:t>Includes dates of dynasties, royal houses, etc.</a:t>
            </a:r>
          </a:p>
          <a:p>
            <a:pPr lvl="1" eaLnBrk="1" hangingPunct="1"/>
            <a:r>
              <a:rPr lang="en-US" dirty="0"/>
              <a:t>Can be approximate or century/range of centuries</a:t>
            </a:r>
          </a:p>
          <a:p>
            <a:pPr eaLnBrk="1" hangingPunct="1">
              <a:buFont typeface="Arial" charset="0"/>
              <a:buNone/>
            </a:pPr>
            <a:endParaRPr lang="en-US" dirty="0"/>
          </a:p>
          <a:p>
            <a:pPr eaLnBrk="1" hangingPunct="1">
              <a:buFont typeface="Arial" charset="0"/>
              <a:buNone/>
            </a:pPr>
            <a:endParaRPr lang="en-US" dirty="0"/>
          </a:p>
          <a:p>
            <a:pPr eaLnBrk="1" hangingPunct="1">
              <a:buFont typeface="Arial" charset="0"/>
              <a:buNone/>
            </a:pPr>
            <a:endParaRPr lang="en-US" dirty="0"/>
          </a:p>
          <a:p>
            <a:pPr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129BBB29-09F4-4287-89C4-42609A36D36E}" type="slidenum">
              <a:rPr lang="en-US"/>
              <a:pPr>
                <a:defRPr/>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Date Associated with the Family </a:t>
            </a:r>
            <a:br>
              <a:rPr lang="en-US" dirty="0"/>
            </a:br>
            <a:r>
              <a:rPr lang="en-US" dirty="0"/>
              <a:t>(RDA 10.4)</a:t>
            </a:r>
          </a:p>
        </p:txBody>
      </p:sp>
      <p:sp>
        <p:nvSpPr>
          <p:cNvPr id="99330" name="Content Placeholder 2"/>
          <p:cNvSpPr>
            <a:spLocks noGrp="1"/>
          </p:cNvSpPr>
          <p:nvPr>
            <p:ph idx="1"/>
          </p:nvPr>
        </p:nvSpPr>
        <p:spPr>
          <a:xfrm>
            <a:off x="457200" y="1600200"/>
            <a:ext cx="8229600" cy="4938712"/>
          </a:xfrm>
        </p:spPr>
        <p:txBody>
          <a:bodyPr/>
          <a:lstStyle/>
          <a:p>
            <a:r>
              <a:rPr lang="en-US" sz="2400" dirty="0"/>
              <a:t>Except for century dates, this element is recorded in MARC 046 in the format YYYY-MM-DD or YYYY-MM or YYYY (using the EDTF format).</a:t>
            </a:r>
          </a:p>
          <a:p>
            <a:r>
              <a:rPr lang="en-US" sz="2400" dirty="0"/>
              <a:t>EDTF format: </a:t>
            </a:r>
            <a:r>
              <a:rPr lang="en-US" sz="2400" dirty="0">
                <a:hlinkClick r:id="rId3"/>
              </a:rPr>
              <a:t>http://www.loc.gov/standards/datetime/</a:t>
            </a:r>
            <a:r>
              <a:rPr lang="en-US" sz="2400" dirty="0"/>
              <a:t>. See this website for more complex situations.</a:t>
            </a:r>
          </a:p>
          <a:p>
            <a:r>
              <a:rPr lang="en-US" sz="2400" dirty="0"/>
              <a:t>Century dates do not use the EDTF format. Simply record the first two digits of the century (e.g. “19” = all dates beginning with “19” = 20th century) </a:t>
            </a:r>
          </a:p>
          <a:p>
            <a:pPr>
              <a:spcAft>
                <a:spcPts val="1200"/>
              </a:spcAft>
            </a:pPr>
            <a:r>
              <a:rPr lang="en-US" sz="2400" dirty="0"/>
              <a:t>If known, this element must be recorded. It is recorded in the 046 field ($s is the beginning date, $t is the end)</a:t>
            </a:r>
          </a:p>
          <a:p>
            <a:pPr>
              <a:buNone/>
            </a:pPr>
            <a:r>
              <a:rPr lang="en-US" sz="2400" dirty="0"/>
              <a:t>			046	$s 1811 $2 </a:t>
            </a:r>
            <a:r>
              <a:rPr lang="en-US" sz="2400" dirty="0" err="1"/>
              <a:t>edtf</a:t>
            </a:r>
            <a:endParaRPr lang="en-US" dirty="0"/>
          </a:p>
          <a:p>
            <a:pPr eaLnBrk="1" hangingPunct="1">
              <a:buFont typeface="Arial" charset="0"/>
              <a:buNone/>
            </a:pPr>
            <a:endParaRPr lang="en-US" dirty="0"/>
          </a:p>
          <a:p>
            <a:pPr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1473E830-BD1A-402A-BBB6-07C333CBA645}" type="slidenum">
              <a:rPr lang="en-US"/>
              <a:pPr>
                <a:defRPr/>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Date Associated with the Family </a:t>
            </a:r>
            <a:br>
              <a:rPr lang="en-US" dirty="0"/>
            </a:br>
            <a:r>
              <a:rPr lang="en-US" dirty="0"/>
              <a:t>(RDA 10.4)</a:t>
            </a:r>
          </a:p>
        </p:txBody>
      </p:sp>
      <p:sp>
        <p:nvSpPr>
          <p:cNvPr id="101378" name="Content Placeholder 2"/>
          <p:cNvSpPr>
            <a:spLocks noGrp="1"/>
          </p:cNvSpPr>
          <p:nvPr>
            <p:ph idx="1"/>
          </p:nvPr>
        </p:nvSpPr>
        <p:spPr>
          <a:xfrm>
            <a:off x="609600" y="1609168"/>
            <a:ext cx="8229600" cy="4525963"/>
          </a:xfrm>
        </p:spPr>
        <p:txBody>
          <a:bodyPr/>
          <a:lstStyle/>
          <a:p>
            <a:pPr eaLnBrk="1" hangingPunct="1">
              <a:buFont typeface="Arial" charset="0"/>
              <a:buNone/>
            </a:pPr>
            <a:endParaRPr lang="en-US" i="1" dirty="0"/>
          </a:p>
          <a:p>
            <a:pPr eaLnBrk="1" hangingPunct="1">
              <a:buFont typeface="Arial" charset="0"/>
              <a:buNone/>
            </a:pPr>
            <a:r>
              <a:rPr lang="en-US" i="1" dirty="0"/>
              <a:t>Record the Date Associated with the Family element(s) for the Linnell, Cunningham, and Coniglio families in 046</a:t>
            </a:r>
          </a:p>
          <a:p>
            <a:pPr eaLnBrk="1" hangingPunct="1">
              <a:buFont typeface="Arial" charset="0"/>
              <a:buNone/>
            </a:pPr>
            <a:endParaRPr lang="en-US" dirty="0"/>
          </a:p>
          <a:p>
            <a:pPr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29304356-981F-4E46-80CD-F8F17968F037}" type="slidenum">
              <a:rPr lang="en-US"/>
              <a:pPr>
                <a:defRPr/>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Date Associated with the Family (Coniglio)</a:t>
            </a:r>
          </a:p>
        </p:txBody>
      </p:sp>
      <p:sp>
        <p:nvSpPr>
          <p:cNvPr id="3" name="Content Placeholder 2"/>
          <p:cNvSpPr>
            <a:spLocks noGrp="1"/>
          </p:cNvSpPr>
          <p:nvPr>
            <p:ph idx="1"/>
          </p:nvPr>
        </p:nvSpPr>
        <p:spPr>
          <a:xfrm>
            <a:off x="457200" y="1830387"/>
            <a:ext cx="8229600" cy="4525963"/>
          </a:xfrm>
        </p:spPr>
        <p:txBody>
          <a:bodyPr/>
          <a:lstStyle/>
          <a:p>
            <a:pPr marL="1149350" indent="-1149350">
              <a:buNone/>
            </a:pPr>
            <a:r>
              <a:rPr lang="en-US" sz="2800" dirty="0"/>
              <a:t>046	$s </a:t>
            </a:r>
            <a:r>
              <a:rPr lang="en-US" sz="2800" b="1" dirty="0"/>
              <a:t>1912-11-30</a:t>
            </a:r>
            <a:r>
              <a:rPr lang="en-US" sz="2800" dirty="0"/>
              <a:t> [or </a:t>
            </a:r>
            <a:r>
              <a:rPr lang="en-US" sz="2800" b="1" dirty="0"/>
              <a:t>1913-04-30</a:t>
            </a:r>
            <a:r>
              <a:rPr lang="en-US" sz="2800" dirty="0"/>
              <a:t>] $2 </a:t>
            </a:r>
            <a:r>
              <a:rPr lang="en-US" sz="2800" dirty="0" err="1"/>
              <a:t>edtf</a:t>
            </a:r>
            <a:endParaRPr lang="en-US" sz="2800" dirty="0"/>
          </a:p>
          <a:p>
            <a:pPr marL="1149350" indent="-1149350">
              <a:buNone/>
            </a:pPr>
            <a:r>
              <a:rPr lang="en-US" sz="2800" dirty="0"/>
              <a:t>100 3_ 	</a:t>
            </a:r>
            <a:r>
              <a:rPr lang="en-US" sz="2800" dirty="0" err="1"/>
              <a:t>Coniglio</a:t>
            </a:r>
            <a:endParaRPr lang="en-US" sz="2800" dirty="0"/>
          </a:p>
          <a:p>
            <a:pPr marL="1149350" indent="-1149350">
              <a:buNone/>
            </a:pPr>
            <a:r>
              <a:rPr lang="en-US" sz="2800" dirty="0"/>
              <a:t>376	Families $2 </a:t>
            </a:r>
            <a:r>
              <a:rPr lang="en-US" sz="2800" dirty="0" err="1"/>
              <a:t>lcsh</a:t>
            </a:r>
            <a:endParaRPr lang="en-US" sz="2800" dirty="0"/>
          </a:p>
          <a:p>
            <a:pPr marL="1149350" indent="-1149350">
              <a:buNone/>
            </a:pPr>
            <a:r>
              <a:rPr lang="en-US" sz="2800" dirty="0"/>
              <a:t>670	The Coniglio family website, 8 April 2014 $b (Coniglio family, descendants of Gaetano and Rosa Alessi Coniglio, who married 30 November 1912 in </a:t>
            </a:r>
            <a:r>
              <a:rPr lang="en-US" sz="2800" dirty="0" err="1"/>
              <a:t>Serradifalco</a:t>
            </a:r>
            <a:r>
              <a:rPr lang="en-US" sz="28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58</a:t>
            </a:fld>
            <a:endParaRPr lang="en-US"/>
          </a:p>
        </p:txBody>
      </p:sp>
    </p:spTree>
    <p:extLst>
      <p:ext uri="{BB962C8B-B14F-4D97-AF65-F5344CB8AC3E}">
        <p14:creationId xmlns:p14="http://schemas.microsoft.com/office/powerpoint/2010/main" val="3484104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Date Associated with the Family (Cunningham)</a:t>
            </a:r>
          </a:p>
        </p:txBody>
      </p:sp>
      <p:sp>
        <p:nvSpPr>
          <p:cNvPr id="3" name="Content Placeholder 2"/>
          <p:cNvSpPr>
            <a:spLocks noGrp="1"/>
          </p:cNvSpPr>
          <p:nvPr>
            <p:ph idx="1"/>
          </p:nvPr>
        </p:nvSpPr>
        <p:spPr/>
        <p:txBody>
          <a:bodyPr/>
          <a:lstStyle/>
          <a:p>
            <a:pPr marL="1149350" indent="-1149350">
              <a:buNone/>
            </a:pPr>
            <a:r>
              <a:rPr lang="en-US" sz="2800" dirty="0"/>
              <a:t>046	$s </a:t>
            </a:r>
            <a:r>
              <a:rPr lang="en-US" sz="2800" b="1" dirty="0"/>
              <a:t>1795</a:t>
            </a:r>
            <a:r>
              <a:rPr lang="en-US" sz="2800" dirty="0"/>
              <a:t> [or you might choose </a:t>
            </a:r>
            <a:r>
              <a:rPr lang="en-US" sz="2800" b="1" dirty="0"/>
              <a:t>1818</a:t>
            </a:r>
            <a:r>
              <a:rPr lang="en-US" sz="2800" dirty="0"/>
              <a:t>, when they arrived in Kentucky] $2 </a:t>
            </a:r>
            <a:r>
              <a:rPr lang="en-US" sz="2800" dirty="0" err="1"/>
              <a:t>edtf</a:t>
            </a:r>
            <a:endParaRPr lang="en-US" sz="2800" dirty="0"/>
          </a:p>
          <a:p>
            <a:pPr marL="1149350" indent="-1149350">
              <a:buNone/>
            </a:pPr>
            <a:r>
              <a:rPr lang="en-US" sz="2800" dirty="0"/>
              <a:t>100 3_ 	Cunningham</a:t>
            </a:r>
          </a:p>
          <a:p>
            <a:pPr marL="1149350" indent="-1149350">
              <a:buNone/>
            </a:pPr>
            <a:r>
              <a:rPr lang="en-US" sz="2800" dirty="0"/>
              <a:t>376	Families $2 </a:t>
            </a:r>
            <a:r>
              <a:rPr lang="en-US" sz="2800" dirty="0" err="1"/>
              <a:t>lcsh</a:t>
            </a:r>
            <a:endParaRPr lang="en-US" sz="2800" dirty="0"/>
          </a:p>
          <a:p>
            <a:pPr marL="1149350" indent="-1149350">
              <a:buNone/>
            </a:pPr>
            <a:r>
              <a:rPr lang="en-US" sz="2800" dirty="0"/>
              <a:t>670	The Cunningham family cookbook, 1997: $b pages 5-6 (descendants of William and Nancy Cunningham. William emigrated from Scotland some time after 1785 and married Nancy </a:t>
            </a:r>
            <a:r>
              <a:rPr lang="en-US" sz="2800" dirty="0" err="1"/>
              <a:t>Carr</a:t>
            </a:r>
            <a:r>
              <a:rPr lang="en-US" sz="28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59</a:t>
            </a:fld>
            <a:endParaRPr lang="en-US"/>
          </a:p>
        </p:txBody>
      </p:sp>
    </p:spTree>
    <p:extLst>
      <p:ext uri="{BB962C8B-B14F-4D97-AF65-F5344CB8AC3E}">
        <p14:creationId xmlns:p14="http://schemas.microsoft.com/office/powerpoint/2010/main" val="765534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Date Associated with the Family (Linnell)</a:t>
            </a:r>
          </a:p>
        </p:txBody>
      </p:sp>
      <p:sp>
        <p:nvSpPr>
          <p:cNvPr id="3" name="Content Placeholder 2"/>
          <p:cNvSpPr>
            <a:spLocks noGrp="1"/>
          </p:cNvSpPr>
          <p:nvPr>
            <p:ph idx="1"/>
          </p:nvPr>
        </p:nvSpPr>
        <p:spPr/>
        <p:txBody>
          <a:bodyPr/>
          <a:lstStyle/>
          <a:p>
            <a:pPr marL="1149350" indent="-1149350">
              <a:buNone/>
            </a:pPr>
            <a:r>
              <a:rPr lang="en-US" sz="2800" dirty="0"/>
              <a:t>046	$s </a:t>
            </a:r>
            <a:r>
              <a:rPr lang="en-US" sz="2800" b="1" dirty="0"/>
              <a:t>1638</a:t>
            </a:r>
            <a:r>
              <a:rPr lang="en-US" sz="2800" dirty="0"/>
              <a:t> $2 </a:t>
            </a:r>
            <a:r>
              <a:rPr lang="en-US" sz="2800" dirty="0" err="1"/>
              <a:t>edtf</a:t>
            </a:r>
            <a:endParaRPr lang="en-US" sz="2800" b="1" dirty="0"/>
          </a:p>
          <a:p>
            <a:pPr marL="1149350" indent="-1149350">
              <a:buNone/>
            </a:pPr>
            <a:r>
              <a:rPr lang="en-US" sz="2800" dirty="0"/>
              <a:t>100 3_ 	</a:t>
            </a:r>
            <a:r>
              <a:rPr lang="en-US" sz="2800" dirty="0" err="1"/>
              <a:t>Linnell</a:t>
            </a:r>
            <a:endParaRPr lang="en-US" sz="2800" dirty="0"/>
          </a:p>
          <a:p>
            <a:pPr marL="1149350" indent="-1149350">
              <a:buNone/>
            </a:pPr>
            <a:r>
              <a:rPr lang="en-US" sz="2800" dirty="0"/>
              <a:t>376	Families $2 </a:t>
            </a:r>
            <a:r>
              <a:rPr lang="en-US" sz="2800" dirty="0" err="1"/>
              <a:t>lcsh</a:t>
            </a:r>
            <a:endParaRPr lang="en-US" sz="2800" dirty="0"/>
          </a:p>
          <a:p>
            <a:pPr marL="1149350" indent="-1149350">
              <a:buNone/>
            </a:pPr>
            <a:r>
              <a:rPr lang="en-US" sz="2800" dirty="0"/>
              <a:t>670	</a:t>
            </a:r>
            <a:r>
              <a:rPr lang="en-US" sz="2800" dirty="0" err="1"/>
              <a:t>Linnell</a:t>
            </a:r>
            <a:r>
              <a:rPr lang="en-US" sz="2800" dirty="0"/>
              <a:t> family newsletter, April 1991.</a:t>
            </a:r>
          </a:p>
          <a:p>
            <a:pPr marL="1149350" indent="-1149350">
              <a:buNone/>
            </a:pPr>
            <a:r>
              <a:rPr lang="en-US" sz="2800" dirty="0"/>
              <a:t>670	</a:t>
            </a:r>
            <a:r>
              <a:rPr lang="en-US" sz="2800" dirty="0" err="1"/>
              <a:t>Linnell</a:t>
            </a:r>
            <a:r>
              <a:rPr lang="en-US" sz="2800" dirty="0"/>
              <a:t> Family Association website, 8 April 2014 $b (The </a:t>
            </a:r>
            <a:r>
              <a:rPr lang="en-US" sz="2800" dirty="0" err="1"/>
              <a:t>Linnell</a:t>
            </a:r>
            <a:r>
              <a:rPr lang="en-US" sz="2800" dirty="0"/>
              <a:t> family consists of all </a:t>
            </a:r>
            <a:r>
              <a:rPr lang="en-US" sz="2800" dirty="0" err="1"/>
              <a:t>Linnells</a:t>
            </a:r>
            <a:r>
              <a:rPr lang="en-US" sz="2800" dirty="0"/>
              <a:t> in North America, all presumed to be descendants of Robert </a:t>
            </a:r>
            <a:r>
              <a:rPr lang="en-US" sz="2800" dirty="0" err="1"/>
              <a:t>Linnell</a:t>
            </a:r>
            <a:r>
              <a:rPr lang="en-US" sz="2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60</a:t>
            </a:fld>
            <a:endParaRPr lang="en-US"/>
          </a:p>
        </p:txBody>
      </p:sp>
    </p:spTree>
    <p:extLst>
      <p:ext uri="{BB962C8B-B14F-4D97-AF65-F5344CB8AC3E}">
        <p14:creationId xmlns:p14="http://schemas.microsoft.com/office/powerpoint/2010/main" val="8887472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Place Associated with the Family </a:t>
            </a:r>
            <a:br>
              <a:rPr lang="en-US" dirty="0"/>
            </a:br>
            <a:r>
              <a:rPr lang="en-US" dirty="0"/>
              <a:t>(RDA 10.5)</a:t>
            </a:r>
          </a:p>
        </p:txBody>
      </p:sp>
      <p:sp>
        <p:nvSpPr>
          <p:cNvPr id="103426" name="Content Placeholder 2"/>
          <p:cNvSpPr>
            <a:spLocks noGrp="1"/>
          </p:cNvSpPr>
          <p:nvPr>
            <p:ph idx="1"/>
          </p:nvPr>
        </p:nvSpPr>
        <p:spPr>
          <a:xfrm>
            <a:off x="457200" y="1295400"/>
            <a:ext cx="8229600" cy="4525963"/>
          </a:xfrm>
        </p:spPr>
        <p:txBody>
          <a:bodyPr/>
          <a:lstStyle/>
          <a:p>
            <a:pPr eaLnBrk="1" hangingPunct="1"/>
            <a:endParaRPr lang="en-US" dirty="0"/>
          </a:p>
          <a:p>
            <a:pPr eaLnBrk="1" hangingPunct="1">
              <a:spcAft>
                <a:spcPts val="1200"/>
              </a:spcAft>
            </a:pPr>
            <a:r>
              <a:rPr lang="en-US" dirty="0"/>
              <a:t>The Place Associated with the Family element is recorded in the 370 field		</a:t>
            </a:r>
          </a:p>
          <a:p>
            <a:pPr eaLnBrk="1" hangingPunct="1">
              <a:buFont typeface="Arial" charset="0"/>
              <a:buNone/>
            </a:pPr>
            <a:r>
              <a:rPr lang="en-US" dirty="0"/>
              <a:t>		370	$e Australia $2 </a:t>
            </a:r>
            <a:r>
              <a:rPr lang="en-US" dirty="0" err="1"/>
              <a:t>naf</a:t>
            </a:r>
            <a:endParaRPr lang="en-US" dirty="0"/>
          </a:p>
          <a:p>
            <a:pPr eaLnBrk="1" hangingPunct="1">
              <a:spcBef>
                <a:spcPts val="1200"/>
              </a:spcBef>
              <a:buNone/>
            </a:pPr>
            <a:r>
              <a:rPr lang="en-US" dirty="0"/>
              <a:t>		370	$e </a:t>
            </a:r>
            <a:r>
              <a:rPr lang="en-US" dirty="0" err="1"/>
              <a:t>Kraków</a:t>
            </a:r>
            <a:r>
              <a:rPr lang="en-US" dirty="0"/>
              <a:t> (Poland) $2 </a:t>
            </a:r>
            <a:r>
              <a:rPr lang="en-US" dirty="0" err="1"/>
              <a:t>naf</a:t>
            </a:r>
            <a:endParaRPr lang="en-US" dirty="0"/>
          </a:p>
          <a:p>
            <a:pPr eaLnBrk="1" hangingPunct="1">
              <a:spcBef>
                <a:spcPts val="1200"/>
              </a:spcBef>
              <a:spcAft>
                <a:spcPts val="1200"/>
              </a:spcAft>
              <a:buFont typeface="Arial" charset="0"/>
              <a:buNone/>
            </a:pPr>
            <a:r>
              <a:rPr lang="en-US" dirty="0"/>
              <a:t>		370	$e Long Island (N.Y.) $2 </a:t>
            </a:r>
            <a:r>
              <a:rPr lang="en-US" dirty="0" err="1"/>
              <a:t>lcsh</a:t>
            </a:r>
            <a:endParaRPr lang="en-US" dirty="0"/>
          </a:p>
          <a:p>
            <a:pPr eaLnBrk="1" hangingPunct="1">
              <a:spcBef>
                <a:spcPts val="600"/>
              </a:spcBef>
              <a:spcAft>
                <a:spcPts val="1200"/>
              </a:spcAft>
              <a:buFont typeface="Arial" charset="0"/>
              <a:buNone/>
            </a:pPr>
            <a:r>
              <a:rPr lang="en-US" dirty="0"/>
              <a:t>		370	$f Badlands (S.D. and Neb.) $2 </a:t>
            </a:r>
            <a:r>
              <a:rPr lang="en-US" dirty="0" err="1"/>
              <a:t>lcsh</a:t>
            </a: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AA4532FB-63BA-4A5C-8B54-A71BFABFE461}" type="slidenum">
              <a:rPr lang="en-US"/>
              <a:pPr>
                <a:defRPr/>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pPr eaLnBrk="1" hangingPunct="1"/>
            <a:r>
              <a:rPr lang="en-US"/>
              <a:t>Recording the Place Attribute</a:t>
            </a:r>
          </a:p>
        </p:txBody>
      </p:sp>
      <p:sp>
        <p:nvSpPr>
          <p:cNvPr id="105474" name="Content Placeholder 2"/>
          <p:cNvSpPr>
            <a:spLocks noGrp="1"/>
          </p:cNvSpPr>
          <p:nvPr>
            <p:ph idx="1"/>
          </p:nvPr>
        </p:nvSpPr>
        <p:spPr/>
        <p:txBody>
          <a:bodyPr/>
          <a:lstStyle/>
          <a:p>
            <a:pPr eaLnBrk="1" hangingPunct="1"/>
            <a:endParaRPr lang="en-US" dirty="0"/>
          </a:p>
          <a:p>
            <a:pPr eaLnBrk="1" hangingPunct="1">
              <a:spcAft>
                <a:spcPts val="1200"/>
              </a:spcAft>
            </a:pPr>
            <a:r>
              <a:rPr lang="en-US" dirty="0"/>
              <a:t>Place is recorded in MARC 370</a:t>
            </a:r>
          </a:p>
          <a:p>
            <a:pPr lvl="1" eaLnBrk="1" hangingPunct="1"/>
            <a:r>
              <a:rPr lang="en-US" dirty="0"/>
              <a:t>Associated country - $c</a:t>
            </a:r>
          </a:p>
          <a:p>
            <a:pPr lvl="1" eaLnBrk="1" hangingPunct="1"/>
            <a:r>
              <a:rPr lang="en-US" dirty="0"/>
              <a:t>Place of residence - $e</a:t>
            </a:r>
          </a:p>
          <a:p>
            <a:pPr lvl="1" eaLnBrk="1" hangingPunct="1"/>
            <a:r>
              <a:rPr lang="en-US" dirty="0"/>
              <a:t>Other associated place - $f</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85B97301-B70A-463D-8E38-16ACDFA80CA8}" type="slidenum">
              <a:rPr lang="en-US"/>
              <a:pPr>
                <a:defRPr/>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t>Recording the Place Attribute</a:t>
            </a:r>
          </a:p>
        </p:txBody>
      </p:sp>
      <p:sp>
        <p:nvSpPr>
          <p:cNvPr id="25603" name="Content Placeholder 2"/>
          <p:cNvSpPr>
            <a:spLocks noGrp="1"/>
          </p:cNvSpPr>
          <p:nvPr>
            <p:ph idx="1"/>
          </p:nvPr>
        </p:nvSpPr>
        <p:spPr>
          <a:xfrm>
            <a:off x="457200" y="1447800"/>
            <a:ext cx="8229600" cy="4525963"/>
          </a:xfrm>
        </p:spPr>
        <p:txBody>
          <a:bodyPr/>
          <a:lstStyle/>
          <a:p>
            <a:r>
              <a:rPr lang="en-US" sz="2800" dirty="0"/>
              <a:t>The form of the place name is governed by RDA Chapter 16.</a:t>
            </a:r>
          </a:p>
          <a:p>
            <a:r>
              <a:rPr lang="en-US" sz="2800" dirty="0"/>
              <a:t>Authorized access points for jurisdictional place names are generally formed as in AACR2, e.g. “Paris (France)”</a:t>
            </a:r>
          </a:p>
          <a:p>
            <a:r>
              <a:rPr lang="en-US" sz="2800" dirty="0"/>
              <a:t>LC/PCC Practice: record in 370 exactly as established in the NAF, LCSH, or other controlled vocabulary</a:t>
            </a:r>
          </a:p>
          <a:p>
            <a:r>
              <a:rPr lang="en-US" sz="2800" dirty="0"/>
              <a:t>If the place has been taken from an authority file/controlled vocabulary, include $2 with the appropriate source code (e.g., </a:t>
            </a:r>
            <a:r>
              <a:rPr lang="en-US" sz="2800" dirty="0" err="1"/>
              <a:t>naf</a:t>
            </a:r>
            <a:r>
              <a:rPr lang="en-US" sz="2800" dirty="0"/>
              <a:t>, </a:t>
            </a:r>
            <a:r>
              <a:rPr lang="en-US" sz="2800" dirty="0" err="1"/>
              <a:t>lcsh</a:t>
            </a:r>
            <a:r>
              <a:rPr lang="en-US" sz="2800" dirty="0"/>
              <a:t>, fast, etc.)</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9E3B6C1D-0A64-44B3-8B9C-DFA8D7B038DA}" type="slidenum">
              <a:rPr lang="en-US" smtClean="0"/>
              <a:pPr>
                <a:defRPr/>
              </a:pPr>
              <a:t>63</a:t>
            </a:fld>
            <a:endParaRPr lang="en-US"/>
          </a:p>
        </p:txBody>
      </p:sp>
    </p:spTree>
    <p:extLst>
      <p:ext uri="{BB962C8B-B14F-4D97-AF65-F5344CB8AC3E}">
        <p14:creationId xmlns:p14="http://schemas.microsoft.com/office/powerpoint/2010/main" val="2330967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457200" y="199378"/>
            <a:ext cx="8229600" cy="563562"/>
          </a:xfrm>
        </p:spPr>
        <p:txBody>
          <a:bodyPr/>
          <a:lstStyle/>
          <a:p>
            <a:pPr eaLnBrk="1" hangingPunct="1"/>
            <a:r>
              <a:rPr lang="en-US" dirty="0"/>
              <a:t>Recording the Place Attribute</a:t>
            </a:r>
          </a:p>
        </p:txBody>
      </p:sp>
      <p:sp>
        <p:nvSpPr>
          <p:cNvPr id="111618" name="Content Placeholder 2"/>
          <p:cNvSpPr>
            <a:spLocks noGrp="1"/>
          </p:cNvSpPr>
          <p:nvPr>
            <p:ph idx="1"/>
          </p:nvPr>
        </p:nvSpPr>
        <p:spPr>
          <a:xfrm>
            <a:off x="457200" y="1066800"/>
            <a:ext cx="8229600" cy="4088888"/>
          </a:xfrm>
        </p:spPr>
        <p:txBody>
          <a:bodyPr/>
          <a:lstStyle/>
          <a:p>
            <a:pPr eaLnBrk="1" hangingPunct="1">
              <a:lnSpc>
                <a:spcPct val="90000"/>
              </a:lnSpc>
              <a:spcAft>
                <a:spcPts val="1200"/>
              </a:spcAft>
            </a:pPr>
            <a:r>
              <a:rPr lang="en-US" sz="2400" dirty="0"/>
              <a:t>For jurisdictions and other places found in the LC/NAF, use the authorized access point as found, with source in $2</a:t>
            </a:r>
          </a:p>
          <a:p>
            <a:pPr eaLnBrk="1" hangingPunct="1">
              <a:lnSpc>
                <a:spcPct val="90000"/>
              </a:lnSpc>
              <a:buFont typeface="Arial" charset="0"/>
              <a:buNone/>
            </a:pPr>
            <a:r>
              <a:rPr lang="en-US" sz="2400" dirty="0"/>
              <a:t>370  $e London (England) $2 </a:t>
            </a:r>
            <a:r>
              <a:rPr lang="en-US" sz="2400" dirty="0" err="1"/>
              <a:t>naf</a:t>
            </a:r>
            <a:r>
              <a:rPr lang="en-US" sz="2400" dirty="0"/>
              <a:t>	[place of residence]	</a:t>
            </a:r>
          </a:p>
          <a:p>
            <a:pPr eaLnBrk="1" hangingPunct="1">
              <a:lnSpc>
                <a:spcPct val="90000"/>
              </a:lnSpc>
              <a:buFont typeface="Arial" charset="0"/>
              <a:buNone/>
            </a:pPr>
            <a:r>
              <a:rPr lang="en-US" sz="2400" dirty="0"/>
              <a:t>370  $f Mexico City (Mexico) $2 </a:t>
            </a:r>
            <a:r>
              <a:rPr lang="en-US" sz="2400" dirty="0" err="1"/>
              <a:t>naf</a:t>
            </a:r>
            <a:r>
              <a:rPr lang="en-US" sz="2400" dirty="0"/>
              <a:t>	[other associated place]</a:t>
            </a:r>
          </a:p>
          <a:p>
            <a:pPr eaLnBrk="1" hangingPunct="1">
              <a:lnSpc>
                <a:spcPct val="90000"/>
              </a:lnSpc>
              <a:buFont typeface="Arial" charset="0"/>
              <a:buNone/>
            </a:pPr>
            <a:r>
              <a:rPr lang="en-US" sz="2400" dirty="0"/>
              <a:t>370  $e Austin (Tex.) $2 </a:t>
            </a:r>
            <a:r>
              <a:rPr lang="en-US" sz="2400" dirty="0" err="1"/>
              <a:t>naf</a:t>
            </a:r>
            <a:r>
              <a:rPr lang="en-US" sz="2400" dirty="0"/>
              <a:t> 		[place of residence]	</a:t>
            </a:r>
          </a:p>
          <a:p>
            <a:pPr eaLnBrk="1" hangingPunct="1">
              <a:lnSpc>
                <a:spcPct val="90000"/>
              </a:lnSpc>
              <a:buFont typeface="Arial" charset="0"/>
              <a:buNone/>
            </a:pPr>
            <a:r>
              <a:rPr lang="en-US" sz="2400" dirty="0"/>
              <a:t>370  $f Ontario (Calif.) $2 </a:t>
            </a:r>
            <a:r>
              <a:rPr lang="en-US" sz="2400" dirty="0" err="1"/>
              <a:t>naf</a:t>
            </a:r>
            <a:r>
              <a:rPr lang="en-US" sz="2400" dirty="0"/>
              <a:t>		[other associated place]</a:t>
            </a:r>
          </a:p>
          <a:p>
            <a:pPr eaLnBrk="1" hangingPunct="1">
              <a:lnSpc>
                <a:spcPct val="90000"/>
              </a:lnSpc>
              <a:buFont typeface="Arial" charset="0"/>
              <a:buNone/>
            </a:pPr>
            <a:r>
              <a:rPr lang="en-US" sz="2400" dirty="0"/>
              <a:t>370  $e Arizona $2 </a:t>
            </a:r>
            <a:r>
              <a:rPr lang="en-US" sz="2400" dirty="0" err="1"/>
              <a:t>naf</a:t>
            </a:r>
            <a:r>
              <a:rPr lang="en-US" sz="2400" dirty="0"/>
              <a:t>		[place of residence]</a:t>
            </a:r>
          </a:p>
          <a:p>
            <a:pPr eaLnBrk="1" hangingPunct="1">
              <a:lnSpc>
                <a:spcPct val="90000"/>
              </a:lnSpc>
              <a:buFont typeface="Arial" charset="0"/>
              <a:buNone/>
            </a:pPr>
            <a:r>
              <a:rPr lang="en-US" sz="2400" dirty="0"/>
              <a:t>370  $e Washington (D.C.) $2 </a:t>
            </a:r>
            <a:r>
              <a:rPr lang="en-US" sz="2400" dirty="0" err="1"/>
              <a:t>naf</a:t>
            </a:r>
            <a:r>
              <a:rPr lang="en-US" sz="2400" dirty="0"/>
              <a:t> 	[place of residence]</a:t>
            </a:r>
          </a:p>
          <a:p>
            <a:pPr eaLnBrk="1" hangingPunct="1">
              <a:lnSpc>
                <a:spcPct val="90000"/>
              </a:lnSpc>
              <a:buFont typeface="Arial" charset="0"/>
              <a:buNone/>
            </a:pPr>
            <a:r>
              <a:rPr lang="en-US" sz="2400" dirty="0"/>
              <a:t>370  $c United States $2 </a:t>
            </a:r>
            <a:r>
              <a:rPr lang="en-US" sz="2400" dirty="0" err="1"/>
              <a:t>naf</a:t>
            </a:r>
            <a:r>
              <a:rPr lang="en-US" sz="2400" dirty="0"/>
              <a:t>		[associated country]</a:t>
            </a:r>
          </a:p>
          <a:p>
            <a:pPr eaLnBrk="1" hangingPunct="1">
              <a:lnSpc>
                <a:spcPct val="90000"/>
              </a:lnSpc>
              <a:buFont typeface="Arial" charset="0"/>
              <a:buNone/>
            </a:pPr>
            <a:r>
              <a:rPr lang="en-US" sz="2400" dirty="0"/>
              <a:t>370  $e Auckland (N.Z.) $f Puerto Rico $c France $2 </a:t>
            </a:r>
            <a:r>
              <a:rPr lang="en-US" sz="2400" dirty="0" err="1"/>
              <a:t>naf</a:t>
            </a:r>
            <a:endParaRPr lang="en-US" sz="2400" dirty="0"/>
          </a:p>
          <a:p>
            <a:pPr eaLnBrk="1" hangingPunct="1">
              <a:lnSpc>
                <a:spcPct val="90000"/>
              </a:lnSpc>
              <a:buFont typeface="Arial" charset="0"/>
              <a:buNone/>
            </a:pPr>
            <a:r>
              <a:rPr lang="en-US" sz="2400" dirty="0"/>
              <a:t>		[place of residence, other associated place, associated 	country]</a:t>
            </a:r>
          </a:p>
          <a:p>
            <a:pPr eaLnBrk="1" hangingPunct="1">
              <a:lnSpc>
                <a:spcPct val="90000"/>
              </a:lnSpc>
              <a:buNone/>
            </a:pPr>
            <a:r>
              <a:rPr lang="en-US" sz="2400" dirty="0"/>
              <a:t>370  $e South Boston (Boston, Mass.) $2 </a:t>
            </a:r>
            <a:r>
              <a:rPr lang="en-US" sz="2400" dirty="0" err="1"/>
              <a:t>naf</a:t>
            </a:r>
            <a:r>
              <a:rPr lang="en-US" sz="2400" dirty="0"/>
              <a:t>  [place of residence]</a:t>
            </a:r>
          </a:p>
          <a:p>
            <a:pPr eaLnBrk="1" hangingPunct="1">
              <a:lnSpc>
                <a:spcPct val="90000"/>
              </a:lnSpc>
              <a:buFont typeface="Arial" charset="0"/>
              <a:buNone/>
            </a:pPr>
            <a:r>
              <a:rPr lang="en-US" sz="2400" dirty="0"/>
              <a:t>		</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0077F022-4F04-4DF9-9A50-C6DCF2D31EF7}" type="slidenum">
              <a:rPr lang="en-US"/>
              <a:pPr>
                <a:defRPr/>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441767" y="318766"/>
            <a:ext cx="8229600" cy="563562"/>
          </a:xfrm>
        </p:spPr>
        <p:txBody>
          <a:bodyPr/>
          <a:lstStyle/>
          <a:p>
            <a:pPr eaLnBrk="1" hangingPunct="1"/>
            <a:r>
              <a:rPr lang="en-US" dirty="0"/>
              <a:t>Recording the Place Attribute</a:t>
            </a:r>
          </a:p>
        </p:txBody>
      </p:sp>
      <p:sp>
        <p:nvSpPr>
          <p:cNvPr id="111618" name="Content Placeholder 2"/>
          <p:cNvSpPr>
            <a:spLocks noGrp="1"/>
          </p:cNvSpPr>
          <p:nvPr>
            <p:ph idx="1"/>
          </p:nvPr>
        </p:nvSpPr>
        <p:spPr>
          <a:xfrm>
            <a:off x="467167" y="1104739"/>
            <a:ext cx="8229600" cy="5029200"/>
          </a:xfrm>
        </p:spPr>
        <p:txBody>
          <a:bodyPr/>
          <a:lstStyle/>
          <a:p>
            <a:pPr eaLnBrk="1" hangingPunct="1">
              <a:lnSpc>
                <a:spcPct val="90000"/>
              </a:lnSpc>
              <a:spcAft>
                <a:spcPts val="1200"/>
              </a:spcAft>
            </a:pPr>
            <a:r>
              <a:rPr lang="en-US" sz="2600" dirty="0"/>
              <a:t>For non-jurisdictions, prefer names from an authorized vocabulary such as LCSH and give source in $2 </a:t>
            </a:r>
          </a:p>
          <a:p>
            <a:pPr eaLnBrk="1" hangingPunct="1">
              <a:lnSpc>
                <a:spcPct val="90000"/>
              </a:lnSpc>
              <a:buFont typeface="Arial" charset="0"/>
              <a:buNone/>
            </a:pPr>
            <a:r>
              <a:rPr lang="en-US" sz="2400" dirty="0"/>
              <a:t>370  $e Oregon, Eastern $2 </a:t>
            </a:r>
            <a:r>
              <a:rPr lang="en-US" sz="2400" dirty="0" err="1"/>
              <a:t>lcsh</a:t>
            </a:r>
            <a:endParaRPr lang="en-US" sz="2400" dirty="0"/>
          </a:p>
          <a:p>
            <a:pPr eaLnBrk="1" hangingPunct="1">
              <a:lnSpc>
                <a:spcPct val="90000"/>
              </a:lnSpc>
              <a:buFont typeface="Arial" charset="0"/>
              <a:buNone/>
            </a:pPr>
            <a:r>
              <a:rPr lang="en-US" sz="2400" dirty="0"/>
              <a:t>370  $e Palouse River Valley (Idaho and Wash.) $2 </a:t>
            </a:r>
            <a:r>
              <a:rPr lang="en-US" sz="2400" dirty="0" err="1"/>
              <a:t>lcsh</a:t>
            </a:r>
            <a:endParaRPr lang="en-US" sz="2400" dirty="0"/>
          </a:p>
          <a:p>
            <a:pPr eaLnBrk="1" hangingPunct="1">
              <a:lnSpc>
                <a:spcPct val="90000"/>
              </a:lnSpc>
              <a:buFont typeface="Arial" charset="0"/>
              <a:buNone/>
            </a:pPr>
            <a:r>
              <a:rPr lang="en-US" sz="2400" dirty="0"/>
              <a:t>370  $e Nantucket Island (Mass.) $2 </a:t>
            </a:r>
            <a:r>
              <a:rPr lang="en-US" sz="2400" dirty="0" err="1"/>
              <a:t>lcsh</a:t>
            </a:r>
            <a:endParaRPr lang="en-US" sz="2400" dirty="0"/>
          </a:p>
          <a:p>
            <a:pPr eaLnBrk="1" hangingPunct="1">
              <a:lnSpc>
                <a:spcPct val="90000"/>
              </a:lnSpc>
              <a:buFont typeface="Arial" charset="0"/>
              <a:buNone/>
            </a:pPr>
            <a:r>
              <a:rPr lang="en-US" sz="2400" dirty="0"/>
              <a:t>370  $e Ural Mountains Region (Russia) $2 </a:t>
            </a:r>
            <a:r>
              <a:rPr lang="en-US" sz="2400" dirty="0" err="1"/>
              <a:t>lcsh</a:t>
            </a:r>
            <a:endParaRPr lang="en-US" sz="2400" dirty="0"/>
          </a:p>
          <a:p>
            <a:pPr eaLnBrk="1" hangingPunct="1">
              <a:lnSpc>
                <a:spcPct val="90000"/>
              </a:lnSpc>
              <a:buFont typeface="Arial" charset="0"/>
              <a:buNone/>
            </a:pPr>
            <a:r>
              <a:rPr lang="en-US" sz="2400" dirty="0"/>
              <a:t>370  $e Western Balkans $2 </a:t>
            </a:r>
            <a:r>
              <a:rPr lang="en-US" sz="2400" dirty="0" err="1"/>
              <a:t>wikidata</a:t>
            </a:r>
            <a:endParaRPr lang="en-US" sz="2400" dirty="0"/>
          </a:p>
          <a:p>
            <a:pPr eaLnBrk="1" hangingPunct="1">
              <a:lnSpc>
                <a:spcPct val="90000"/>
              </a:lnSpc>
              <a:buFont typeface="Arial" charset="0"/>
              <a:buNone/>
            </a:pPr>
            <a:r>
              <a:rPr lang="en-US" sz="2400" dirty="0"/>
              <a:t>370  $f Central America $2 fast</a:t>
            </a:r>
          </a:p>
          <a:p>
            <a:pPr eaLnBrk="1" hangingPunct="1">
              <a:lnSpc>
                <a:spcPct val="90000"/>
              </a:lnSpc>
              <a:buFont typeface="Arial" charset="0"/>
              <a:buNone/>
            </a:pPr>
            <a:r>
              <a:rPr lang="en-US" sz="2400" dirty="0"/>
              <a:t>370  $f Europe--Flanders $2 fast</a:t>
            </a:r>
          </a:p>
          <a:p>
            <a:pPr eaLnBrk="1" hangingPunct="1">
              <a:lnSpc>
                <a:spcPct val="90000"/>
              </a:lnSpc>
              <a:buNone/>
            </a:pPr>
            <a:r>
              <a:rPr lang="en-US" sz="2400" dirty="0"/>
              <a:t>370  $f Great Basin States $2 </a:t>
            </a:r>
            <a:r>
              <a:rPr lang="en-US" sz="2400" dirty="0" err="1"/>
              <a:t>atg</a:t>
            </a:r>
            <a:endParaRPr lang="en-US" sz="2400" dirty="0"/>
          </a:p>
          <a:p>
            <a:pPr eaLnBrk="1" hangingPunct="1">
              <a:lnSpc>
                <a:spcPct val="90000"/>
              </a:lnSpc>
              <a:buNone/>
            </a:pPr>
            <a:r>
              <a:rPr lang="en-US" sz="2400" dirty="0"/>
              <a:t>370  $f Admiralty Inlet (Nunavut) $2 cash</a:t>
            </a:r>
          </a:p>
          <a:p>
            <a:pPr eaLnBrk="1" hangingPunct="1">
              <a:lnSpc>
                <a:spcPct val="90000"/>
              </a:lnSpc>
              <a:buNone/>
            </a:pPr>
            <a:r>
              <a:rPr lang="en-US" sz="2400" dirty="0"/>
              <a:t>370  $e Mediterranean Region $2 mesh</a:t>
            </a:r>
          </a:p>
          <a:p>
            <a:pPr eaLnBrk="1" hangingPunct="1">
              <a:lnSpc>
                <a:spcPct val="90000"/>
              </a:lnSpc>
              <a:buNone/>
            </a:pPr>
            <a:r>
              <a:rPr lang="en-US" sz="2400" dirty="0"/>
              <a:t>370  $e French West Indies $2 </a:t>
            </a:r>
            <a:r>
              <a:rPr lang="en-US" sz="2400" dirty="0" err="1"/>
              <a:t>eurovocen</a:t>
            </a:r>
            <a:endParaRPr lang="en-US" sz="2400" dirty="0"/>
          </a:p>
          <a:p>
            <a:pPr eaLnBrk="1" hangingPunct="1">
              <a:lnSpc>
                <a:spcPct val="90000"/>
              </a:lnSpc>
              <a:buNone/>
            </a:pPr>
            <a:r>
              <a:rPr lang="en-US" sz="2400" dirty="0"/>
              <a:t>	</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0077F022-4F04-4DF9-9A50-C6DCF2D31EF7}" type="slidenum">
              <a:rPr lang="en-US"/>
              <a:pPr>
                <a:defRPr/>
              </a:pPr>
              <a:t>65</a:t>
            </a:fld>
            <a:endParaRPr lang="en-US"/>
          </a:p>
        </p:txBody>
      </p:sp>
    </p:spTree>
    <p:extLst>
      <p:ext uri="{BB962C8B-B14F-4D97-AF65-F5344CB8AC3E}">
        <p14:creationId xmlns:p14="http://schemas.microsoft.com/office/powerpoint/2010/main" val="21433628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Place Associated with the Family (RDA 10.5)</a:t>
            </a:r>
          </a:p>
        </p:txBody>
      </p:sp>
      <p:sp>
        <p:nvSpPr>
          <p:cNvPr id="113666" name="Content Placeholder 2"/>
          <p:cNvSpPr>
            <a:spLocks noGrp="1"/>
          </p:cNvSpPr>
          <p:nvPr>
            <p:ph idx="1"/>
          </p:nvPr>
        </p:nvSpPr>
        <p:spPr/>
        <p:txBody>
          <a:bodyPr/>
          <a:lstStyle/>
          <a:p>
            <a:pPr marL="0" indent="0" eaLnBrk="1" hangingPunct="1">
              <a:buFont typeface="Arial" charset="0"/>
              <a:buNone/>
            </a:pPr>
            <a:r>
              <a:rPr lang="en-US" i="1"/>
              <a:t>Record the Place Associated with the Family element(s) for the Cunningham, Linnell and Coniglio families in 370</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8B37B4D1-2203-45A9-97F4-5ACF41B38FF3}" type="slidenum">
              <a:rPr lang="en-US"/>
              <a:pPr>
                <a:defRPr/>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Place Associated with the Family (Coniglio)</a:t>
            </a:r>
          </a:p>
        </p:txBody>
      </p:sp>
      <p:sp>
        <p:nvSpPr>
          <p:cNvPr id="3" name="Content Placeholder 2"/>
          <p:cNvSpPr>
            <a:spLocks noGrp="1"/>
          </p:cNvSpPr>
          <p:nvPr>
            <p:ph idx="1"/>
          </p:nvPr>
        </p:nvSpPr>
        <p:spPr>
          <a:xfrm>
            <a:off x="457200" y="1830387"/>
            <a:ext cx="8229600" cy="4525963"/>
          </a:xfrm>
        </p:spPr>
        <p:txBody>
          <a:bodyPr/>
          <a:lstStyle/>
          <a:p>
            <a:pPr marL="1149350" indent="-1149350">
              <a:buNone/>
            </a:pPr>
            <a:r>
              <a:rPr lang="en-US" sz="2400" dirty="0"/>
              <a:t>046	$s 1912-11-30 [or 1913-04-30] $2 </a:t>
            </a:r>
            <a:r>
              <a:rPr lang="en-US" sz="2400" dirty="0" err="1"/>
              <a:t>edtf</a:t>
            </a:r>
            <a:endParaRPr lang="en-US" sz="2400" dirty="0"/>
          </a:p>
          <a:p>
            <a:pPr marL="1149350" indent="-1149350">
              <a:buNone/>
            </a:pPr>
            <a:r>
              <a:rPr lang="en-US" sz="2400" dirty="0"/>
              <a:t>100 3_ 	</a:t>
            </a:r>
            <a:r>
              <a:rPr lang="en-US" sz="2400" dirty="0" err="1"/>
              <a:t>Coniglio</a:t>
            </a:r>
            <a:endParaRPr lang="en-US" sz="2400" dirty="0"/>
          </a:p>
          <a:p>
            <a:pPr marL="1149350" indent="-1149350">
              <a:buNone/>
            </a:pPr>
            <a:r>
              <a:rPr lang="en-US" sz="2400" dirty="0"/>
              <a:t>370      	$e </a:t>
            </a:r>
            <a:r>
              <a:rPr lang="en-US" sz="2400" b="1" dirty="0" err="1"/>
              <a:t>Serradifalco</a:t>
            </a:r>
            <a:r>
              <a:rPr lang="en-US" sz="2400" b="1" dirty="0"/>
              <a:t> (Italy) </a:t>
            </a:r>
            <a:r>
              <a:rPr lang="en-US" sz="2400" dirty="0"/>
              <a:t>$e </a:t>
            </a:r>
            <a:r>
              <a:rPr lang="en-US" sz="2400" b="1" dirty="0"/>
              <a:t>Robertsdale (Pa.) </a:t>
            </a:r>
            <a:r>
              <a:rPr lang="en-US" sz="2400" dirty="0"/>
              <a:t>$2 </a:t>
            </a:r>
            <a:r>
              <a:rPr lang="en-US" sz="2400" dirty="0" err="1"/>
              <a:t>naf</a:t>
            </a:r>
            <a:r>
              <a:rPr lang="en-US" sz="2400" dirty="0"/>
              <a:t> </a:t>
            </a:r>
          </a:p>
          <a:p>
            <a:pPr marL="1149350" indent="-1149350">
              <a:buNone/>
            </a:pPr>
            <a:r>
              <a:rPr lang="en-US" sz="2400" dirty="0"/>
              <a:t>376	Families $2 </a:t>
            </a:r>
            <a:r>
              <a:rPr lang="en-US" sz="2400" dirty="0" err="1"/>
              <a:t>lcsh</a:t>
            </a:r>
            <a:endParaRPr lang="en-US" sz="2400" dirty="0"/>
          </a:p>
          <a:p>
            <a:pPr marL="1149350" indent="-1149350">
              <a:buNone/>
            </a:pPr>
            <a:r>
              <a:rPr lang="en-US" sz="2400" dirty="0"/>
              <a:t>670	The Coniglio family website, 8 April 2014 $b (Coniglio family, descendants of Gaetano and Rosa Alessi Coniglio, who married 30 November 1912 in </a:t>
            </a:r>
            <a:r>
              <a:rPr lang="en-US" sz="2400" dirty="0" err="1"/>
              <a:t>Serradifalco</a:t>
            </a:r>
            <a:r>
              <a:rPr lang="en-US" sz="24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67</a:t>
            </a:fld>
            <a:endParaRPr lang="en-US"/>
          </a:p>
        </p:txBody>
      </p:sp>
    </p:spTree>
    <p:extLst>
      <p:ext uri="{BB962C8B-B14F-4D97-AF65-F5344CB8AC3E}">
        <p14:creationId xmlns:p14="http://schemas.microsoft.com/office/powerpoint/2010/main" val="38820050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Place Associated with the Family (Cunningham)</a:t>
            </a:r>
          </a:p>
        </p:txBody>
      </p:sp>
      <p:sp>
        <p:nvSpPr>
          <p:cNvPr id="3" name="Content Placeholder 2"/>
          <p:cNvSpPr>
            <a:spLocks noGrp="1"/>
          </p:cNvSpPr>
          <p:nvPr>
            <p:ph idx="1"/>
          </p:nvPr>
        </p:nvSpPr>
        <p:spPr>
          <a:xfrm>
            <a:off x="457200" y="1830387"/>
            <a:ext cx="8229600" cy="4525963"/>
          </a:xfrm>
        </p:spPr>
        <p:txBody>
          <a:bodyPr/>
          <a:lstStyle/>
          <a:p>
            <a:pPr marL="1149350" indent="-1149350">
              <a:buNone/>
            </a:pPr>
            <a:r>
              <a:rPr lang="en-US" sz="2400" dirty="0"/>
              <a:t>046	$s 1795 [or you might choose 1818, when they arrived in Kentucky] $2 </a:t>
            </a:r>
            <a:r>
              <a:rPr lang="en-US" sz="2400" dirty="0" err="1"/>
              <a:t>edtf</a:t>
            </a:r>
            <a:endParaRPr lang="en-US" sz="2400" dirty="0"/>
          </a:p>
          <a:p>
            <a:pPr marL="1149350" indent="-1149350">
              <a:buNone/>
            </a:pPr>
            <a:r>
              <a:rPr lang="en-US" sz="2400" dirty="0"/>
              <a:t>100 3_ 	Cunningham</a:t>
            </a:r>
          </a:p>
          <a:p>
            <a:pPr marL="1149350" indent="-1149350">
              <a:buNone/>
            </a:pPr>
            <a:r>
              <a:rPr lang="en-US" sz="2400" dirty="0"/>
              <a:t>370      	$e </a:t>
            </a:r>
            <a:r>
              <a:rPr lang="en-US" sz="2400" b="1" dirty="0"/>
              <a:t>Trigg County (Ky.) </a:t>
            </a:r>
            <a:r>
              <a:rPr lang="en-US" sz="2400" dirty="0"/>
              <a:t>$2 </a:t>
            </a:r>
            <a:r>
              <a:rPr lang="en-US" sz="2400" dirty="0" err="1"/>
              <a:t>naf</a:t>
            </a:r>
            <a:r>
              <a:rPr lang="en-US" sz="2400" dirty="0"/>
              <a:t> $s 1818</a:t>
            </a:r>
          </a:p>
          <a:p>
            <a:pPr marL="1149350" indent="-1149350">
              <a:buNone/>
            </a:pPr>
            <a:r>
              <a:rPr lang="en-US" sz="2400" dirty="0"/>
              <a:t>376	Families $2 </a:t>
            </a:r>
            <a:r>
              <a:rPr lang="en-US" sz="2400" dirty="0" err="1"/>
              <a:t>lcsh</a:t>
            </a:r>
            <a:endParaRPr lang="en-US" sz="2400" dirty="0"/>
          </a:p>
          <a:p>
            <a:pPr marL="1149350" indent="-1149350">
              <a:buNone/>
            </a:pPr>
            <a:r>
              <a:rPr lang="en-US" sz="2400" dirty="0"/>
              <a:t>670	The Cunningham family cookbook, 1997: $b pages 5-6 (descendants of William and Nancy Cunningham. William emigrated from Scotland some time after 1785 and married Nancy </a:t>
            </a:r>
            <a:r>
              <a:rPr lang="en-US" sz="2400" dirty="0" err="1"/>
              <a:t>Carr</a:t>
            </a:r>
            <a:r>
              <a:rPr lang="en-US" sz="24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68</a:t>
            </a:fld>
            <a:endParaRPr lang="en-US"/>
          </a:p>
        </p:txBody>
      </p:sp>
    </p:spTree>
    <p:extLst>
      <p:ext uri="{BB962C8B-B14F-4D97-AF65-F5344CB8AC3E}">
        <p14:creationId xmlns:p14="http://schemas.microsoft.com/office/powerpoint/2010/main" val="30257891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Place Associated with the Family (Linnell)</a:t>
            </a:r>
          </a:p>
        </p:txBody>
      </p:sp>
      <p:sp>
        <p:nvSpPr>
          <p:cNvPr id="3" name="Content Placeholder 2"/>
          <p:cNvSpPr>
            <a:spLocks noGrp="1"/>
          </p:cNvSpPr>
          <p:nvPr>
            <p:ph idx="1"/>
          </p:nvPr>
        </p:nvSpPr>
        <p:spPr/>
        <p:txBody>
          <a:bodyPr/>
          <a:lstStyle/>
          <a:p>
            <a:pPr marL="1149350" indent="-1149350">
              <a:buNone/>
            </a:pPr>
            <a:r>
              <a:rPr lang="en-US" sz="2000" dirty="0"/>
              <a:t>046	$s 1638 $2 </a:t>
            </a:r>
            <a:r>
              <a:rPr lang="en-US" sz="2000" dirty="0" err="1"/>
              <a:t>edtf</a:t>
            </a:r>
            <a:endParaRPr lang="en-US" sz="2000" dirty="0"/>
          </a:p>
          <a:p>
            <a:pPr marL="1149350" indent="-1149350">
              <a:buNone/>
            </a:pPr>
            <a:r>
              <a:rPr lang="en-US" sz="2000" dirty="0"/>
              <a:t>100 3_ 	</a:t>
            </a:r>
            <a:r>
              <a:rPr lang="en-US" sz="2000" dirty="0" err="1"/>
              <a:t>Linnell</a:t>
            </a:r>
            <a:endParaRPr lang="en-US" sz="2000" dirty="0"/>
          </a:p>
          <a:p>
            <a:pPr marL="1149350" indent="-1149350">
              <a:buNone/>
            </a:pPr>
            <a:r>
              <a:rPr lang="en-US" sz="2000" dirty="0"/>
              <a:t>370        	$e </a:t>
            </a:r>
            <a:r>
              <a:rPr lang="en-US" sz="2000" b="1" dirty="0"/>
              <a:t>North America </a:t>
            </a:r>
            <a:r>
              <a:rPr lang="en-US" sz="2000" dirty="0"/>
              <a:t>$e </a:t>
            </a:r>
            <a:r>
              <a:rPr lang="en-US" sz="2000" b="1" dirty="0"/>
              <a:t>Cape Cod (Mass.) </a:t>
            </a:r>
            <a:r>
              <a:rPr lang="en-US" sz="2000" dirty="0"/>
              <a:t>$2 </a:t>
            </a:r>
            <a:r>
              <a:rPr lang="en-US" sz="2000" dirty="0" err="1"/>
              <a:t>lcsh</a:t>
            </a:r>
            <a:endParaRPr lang="en-US" sz="2000" dirty="0"/>
          </a:p>
          <a:p>
            <a:pPr marL="1149350" indent="-1149350">
              <a:buNone/>
            </a:pPr>
            <a:r>
              <a:rPr lang="en-US" sz="2000" dirty="0"/>
              <a:t>370        	$e </a:t>
            </a:r>
            <a:r>
              <a:rPr lang="en-US" sz="2000" b="1" dirty="0"/>
              <a:t>Scituate (Mass.) </a:t>
            </a:r>
            <a:r>
              <a:rPr lang="en-US" sz="2000" dirty="0"/>
              <a:t>$e </a:t>
            </a:r>
            <a:r>
              <a:rPr lang="en-US" sz="2000" b="1" dirty="0"/>
              <a:t>Barnstable (Mass.) </a:t>
            </a:r>
            <a:r>
              <a:rPr lang="en-US" sz="2000" dirty="0"/>
              <a:t>$e </a:t>
            </a:r>
            <a:r>
              <a:rPr lang="en-US" sz="2000" b="1" dirty="0"/>
              <a:t>Massachusetts</a:t>
            </a:r>
            <a:r>
              <a:rPr lang="en-US" sz="2000" dirty="0"/>
              <a:t> $c </a:t>
            </a:r>
            <a:r>
              <a:rPr lang="en-US" sz="2000" b="1" dirty="0"/>
              <a:t>United States </a:t>
            </a:r>
            <a:r>
              <a:rPr lang="en-US" sz="2000" dirty="0"/>
              <a:t>$2 </a:t>
            </a:r>
            <a:r>
              <a:rPr lang="en-US" sz="2000" dirty="0" err="1"/>
              <a:t>naf</a:t>
            </a:r>
            <a:r>
              <a:rPr lang="en-US" sz="2000" dirty="0"/>
              <a:t>   </a:t>
            </a:r>
            <a:r>
              <a:rPr lang="en-US" sz="2000" i="1" dirty="0"/>
              <a:t>[all possible, but probably not all would be recorded]</a:t>
            </a:r>
          </a:p>
          <a:p>
            <a:pPr marL="1149350" indent="-1149350">
              <a:buNone/>
            </a:pPr>
            <a:r>
              <a:rPr lang="en-US" sz="2000" dirty="0"/>
              <a:t>376	Families $2 </a:t>
            </a:r>
            <a:r>
              <a:rPr lang="en-US" sz="2000" dirty="0" err="1"/>
              <a:t>lcsh</a:t>
            </a:r>
            <a:endParaRPr lang="en-US" sz="2000" dirty="0"/>
          </a:p>
          <a:p>
            <a:pPr marL="1149350" indent="-1149350">
              <a:buNone/>
            </a:pPr>
            <a:r>
              <a:rPr lang="en-US" sz="2000" dirty="0"/>
              <a:t>670	</a:t>
            </a:r>
            <a:r>
              <a:rPr lang="en-US" sz="2000" dirty="0" err="1"/>
              <a:t>Linnell</a:t>
            </a:r>
            <a:r>
              <a:rPr lang="en-US" sz="2000" dirty="0"/>
              <a:t> family newsletter, April 1991.</a:t>
            </a:r>
          </a:p>
          <a:p>
            <a:pPr marL="1149350" indent="-1149350">
              <a:buNone/>
            </a:pPr>
            <a:r>
              <a:rPr lang="en-US" sz="2000" dirty="0"/>
              <a:t>670	</a:t>
            </a:r>
            <a:r>
              <a:rPr lang="en-US" sz="2000" dirty="0" err="1"/>
              <a:t>Linnell</a:t>
            </a:r>
            <a:r>
              <a:rPr lang="en-US" sz="2000" dirty="0"/>
              <a:t> Family Association website, 8 April 2014 $b (The </a:t>
            </a:r>
            <a:r>
              <a:rPr lang="en-US" sz="2000" dirty="0" err="1"/>
              <a:t>Linnell</a:t>
            </a:r>
            <a:r>
              <a:rPr lang="en-US" sz="2000" dirty="0"/>
              <a:t> family consists of all </a:t>
            </a:r>
            <a:r>
              <a:rPr lang="en-US" sz="2000" dirty="0" err="1"/>
              <a:t>Linnells</a:t>
            </a:r>
            <a:r>
              <a:rPr lang="en-US" sz="2000" dirty="0"/>
              <a:t> in North America, all presumed to be descendants of Robert </a:t>
            </a:r>
            <a:r>
              <a:rPr lang="en-US" sz="2000" dirty="0" err="1"/>
              <a:t>Linnell</a:t>
            </a:r>
            <a:r>
              <a:rPr lang="en-US" sz="20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69</a:t>
            </a:fld>
            <a:endParaRPr lang="en-US"/>
          </a:p>
        </p:txBody>
      </p:sp>
    </p:spTree>
    <p:extLst>
      <p:ext uri="{BB962C8B-B14F-4D97-AF65-F5344CB8AC3E}">
        <p14:creationId xmlns:p14="http://schemas.microsoft.com/office/powerpoint/2010/main" val="16434164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Prominent Member of the Family </a:t>
            </a:r>
            <a:br>
              <a:rPr lang="en-US" dirty="0"/>
            </a:br>
            <a:r>
              <a:rPr lang="en-US" dirty="0"/>
              <a:t>(RDA 10.6)</a:t>
            </a:r>
          </a:p>
        </p:txBody>
      </p:sp>
      <p:sp>
        <p:nvSpPr>
          <p:cNvPr id="115714" name="Content Placeholder 2"/>
          <p:cNvSpPr>
            <a:spLocks noGrp="1"/>
          </p:cNvSpPr>
          <p:nvPr>
            <p:ph idx="1"/>
          </p:nvPr>
        </p:nvSpPr>
        <p:spPr>
          <a:xfrm>
            <a:off x="457200" y="1417638"/>
            <a:ext cx="8229600" cy="4525963"/>
          </a:xfrm>
        </p:spPr>
        <p:txBody>
          <a:bodyPr/>
          <a:lstStyle/>
          <a:p>
            <a:pPr eaLnBrk="1" hangingPunct="1"/>
            <a:endParaRPr lang="en-US" dirty="0"/>
          </a:p>
          <a:p>
            <a:pPr eaLnBrk="1" hangingPunct="1"/>
            <a:r>
              <a:rPr lang="en-US" dirty="0"/>
              <a:t>The Prominent Member of the Family element is recorded in the 376 field subfield $b with no internal subfield coding. Use the established form of a personal name. Prefer controlled vocabulary</a:t>
            </a:r>
          </a:p>
          <a:p>
            <a:pPr eaLnBrk="1" hangingPunct="1">
              <a:buNone/>
            </a:pPr>
            <a:r>
              <a:rPr lang="en-US" dirty="0"/>
              <a:t>		</a:t>
            </a:r>
            <a:r>
              <a:rPr lang="en-US" sz="2400" dirty="0"/>
              <a:t>376	Families $2 </a:t>
            </a:r>
            <a:r>
              <a:rPr lang="en-US" sz="2400" dirty="0" err="1"/>
              <a:t>lcsh</a:t>
            </a:r>
            <a:r>
              <a:rPr lang="en-US" sz="2400" dirty="0"/>
              <a:t> </a:t>
            </a:r>
          </a:p>
          <a:p>
            <a:pPr eaLnBrk="1" hangingPunct="1">
              <a:buNone/>
            </a:pPr>
            <a:r>
              <a:rPr lang="en-US" sz="2400" dirty="0"/>
              <a:t>		376	$b Nibley, Hugh, 1910-2005 $2 </a:t>
            </a:r>
            <a:r>
              <a:rPr lang="en-US" sz="2400" dirty="0" err="1"/>
              <a:t>naf</a:t>
            </a:r>
            <a:r>
              <a:rPr lang="en-US" sz="2400" dirty="0"/>
              <a:t> </a:t>
            </a:r>
          </a:p>
          <a:p>
            <a:pPr eaLnBrk="1" hangingPunct="1"/>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47F5129-AD0F-4FB7-A496-65024A76570E}" type="slidenum">
              <a:rPr lang="en-US"/>
              <a:pPr>
                <a:defRPr/>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36525"/>
            <a:ext cx="8915400" cy="1143000"/>
          </a:xfrm>
        </p:spPr>
        <p:txBody>
          <a:bodyPr rtlCol="0">
            <a:noAutofit/>
          </a:bodyPr>
          <a:lstStyle/>
          <a:p>
            <a:pPr eaLnBrk="1" fontAlgn="auto" hangingPunct="1">
              <a:spcAft>
                <a:spcPts val="0"/>
              </a:spcAft>
              <a:defRPr/>
            </a:pPr>
            <a:r>
              <a:rPr lang="en-US" sz="3800" dirty="0"/>
              <a:t>Prominent Member of the Family (RDA 10.6)</a:t>
            </a:r>
          </a:p>
        </p:txBody>
      </p:sp>
      <p:sp>
        <p:nvSpPr>
          <p:cNvPr id="116738" name="Content Placeholder 2"/>
          <p:cNvSpPr>
            <a:spLocks noGrp="1"/>
          </p:cNvSpPr>
          <p:nvPr>
            <p:ph idx="1"/>
          </p:nvPr>
        </p:nvSpPr>
        <p:spPr>
          <a:xfrm>
            <a:off x="471055" y="1279525"/>
            <a:ext cx="8229600" cy="4525963"/>
          </a:xfrm>
        </p:spPr>
        <p:txBody>
          <a:bodyPr/>
          <a:lstStyle/>
          <a:p>
            <a:pPr marL="0" indent="0" eaLnBrk="1" hangingPunct="1">
              <a:spcAft>
                <a:spcPts val="600"/>
              </a:spcAft>
              <a:buFont typeface="Arial" charset="0"/>
              <a:buNone/>
            </a:pPr>
            <a:r>
              <a:rPr lang="en-US" i="1" dirty="0"/>
              <a:t>Record the Prominent Member of the Family element(s) for the Cunningham, Linnell and Coniglio families in 376 subfield $b</a:t>
            </a:r>
          </a:p>
          <a:p>
            <a:pPr marL="0" indent="0" eaLnBrk="1" hangingPunct="1">
              <a:spcBef>
                <a:spcPts val="1200"/>
              </a:spcBef>
              <a:buFont typeface="Arial" charset="0"/>
              <a:buNone/>
            </a:pPr>
            <a:r>
              <a:rPr lang="en-US" sz="2900" i="1" dirty="0"/>
              <a:t>From LC/NAF: </a:t>
            </a:r>
          </a:p>
          <a:p>
            <a:pPr marL="0" indent="0" eaLnBrk="1" hangingPunct="1">
              <a:buNone/>
            </a:pPr>
            <a:r>
              <a:rPr lang="en-US" sz="2900" dirty="0"/>
              <a:t>100 1_ Cunningham, William, $d 1765-1823 </a:t>
            </a:r>
          </a:p>
          <a:p>
            <a:pPr marL="0" indent="0" eaLnBrk="1" hangingPunct="1">
              <a:buNone/>
            </a:pPr>
            <a:r>
              <a:rPr lang="en-US" sz="2900" dirty="0"/>
              <a:t>100 1_</a:t>
            </a:r>
            <a:r>
              <a:rPr lang="en-US" sz="2900" i="1" dirty="0"/>
              <a:t> </a:t>
            </a:r>
            <a:r>
              <a:rPr lang="en-US" sz="2900" dirty="0"/>
              <a:t>Cunningham, Nancy, $d 1776-1830</a:t>
            </a:r>
          </a:p>
          <a:p>
            <a:pPr marL="0" indent="0" eaLnBrk="1" hangingPunct="1">
              <a:spcAft>
                <a:spcPts val="600"/>
              </a:spcAft>
              <a:buNone/>
            </a:pPr>
            <a:r>
              <a:rPr lang="en-US" sz="2900" dirty="0"/>
              <a:t>100 1_ Linnell, Robert, $d 1584-1662 </a:t>
            </a:r>
          </a:p>
          <a:p>
            <a:pPr marL="0" indent="0" eaLnBrk="1" hangingPunct="1">
              <a:buNone/>
            </a:pPr>
            <a:r>
              <a:rPr lang="en-US" sz="2900" i="1" dirty="0"/>
              <a:t>Not in LC/NAF: </a:t>
            </a:r>
            <a:r>
              <a:rPr lang="en-US" sz="2900" dirty="0"/>
              <a:t>Gaetano Coniglio (1889-1944); Rosa Alessi Coniglio (1893-1972)</a:t>
            </a:r>
          </a:p>
          <a:p>
            <a:pPr marL="0"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BE46C53E-DBBE-4B65-A6AC-A6DDB4D069CB}" type="slidenum">
              <a:rPr lang="en-US"/>
              <a:pPr>
                <a:defRPr/>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Prominent Member of the Family</a:t>
            </a:r>
            <a:br>
              <a:rPr lang="en-US"/>
            </a:br>
            <a:r>
              <a:rPr lang="en-US"/>
              <a:t>(Coniglio)</a:t>
            </a:r>
          </a:p>
        </p:txBody>
      </p:sp>
      <p:sp>
        <p:nvSpPr>
          <p:cNvPr id="3" name="Content Placeholder 2"/>
          <p:cNvSpPr>
            <a:spLocks noGrp="1"/>
          </p:cNvSpPr>
          <p:nvPr>
            <p:ph idx="1"/>
          </p:nvPr>
        </p:nvSpPr>
        <p:spPr/>
        <p:txBody>
          <a:bodyPr/>
          <a:lstStyle/>
          <a:p>
            <a:pPr marL="1149350" indent="-1149350">
              <a:buNone/>
            </a:pPr>
            <a:r>
              <a:rPr lang="en-US" sz="2400" dirty="0"/>
              <a:t>046	$s 1912-11-30 [or 1913-04-30] $2 </a:t>
            </a:r>
            <a:r>
              <a:rPr lang="en-US" sz="2400" dirty="0" err="1"/>
              <a:t>edtf</a:t>
            </a:r>
            <a:endParaRPr lang="en-US" sz="2400" dirty="0"/>
          </a:p>
          <a:p>
            <a:pPr marL="1149350" indent="-1149350">
              <a:buNone/>
            </a:pPr>
            <a:r>
              <a:rPr lang="en-US" sz="2400" dirty="0"/>
              <a:t>100 3_ 	</a:t>
            </a:r>
            <a:r>
              <a:rPr lang="en-US" sz="2400" dirty="0" err="1"/>
              <a:t>Coniglio</a:t>
            </a:r>
            <a:endParaRPr lang="en-US" sz="2400" dirty="0"/>
          </a:p>
          <a:p>
            <a:pPr marL="1149350" indent="-1149350">
              <a:buNone/>
            </a:pPr>
            <a:r>
              <a:rPr lang="en-US" sz="2400" dirty="0"/>
              <a:t>370      	$e </a:t>
            </a:r>
            <a:r>
              <a:rPr lang="en-US" sz="2400" dirty="0" err="1"/>
              <a:t>Serradifalco</a:t>
            </a:r>
            <a:r>
              <a:rPr lang="en-US" sz="2400" dirty="0"/>
              <a:t> (Italy) $e Robertsdale (Pa.) $2 </a:t>
            </a:r>
            <a:r>
              <a:rPr lang="en-US" sz="2400" dirty="0" err="1"/>
              <a:t>naf</a:t>
            </a:r>
            <a:r>
              <a:rPr lang="en-US" sz="2400" dirty="0"/>
              <a:t> </a:t>
            </a:r>
          </a:p>
          <a:p>
            <a:pPr marL="1149350" indent="-1149350">
              <a:buNone/>
            </a:pPr>
            <a:r>
              <a:rPr lang="en-US" sz="2400" dirty="0"/>
              <a:t>376	Families $2 </a:t>
            </a:r>
            <a:r>
              <a:rPr lang="en-US" sz="2400" dirty="0" err="1"/>
              <a:t>lcsh</a:t>
            </a:r>
            <a:r>
              <a:rPr lang="en-US" sz="2400" dirty="0"/>
              <a:t> </a:t>
            </a:r>
          </a:p>
          <a:p>
            <a:pPr marL="1149350" indent="-1149350">
              <a:buNone/>
            </a:pPr>
            <a:r>
              <a:rPr lang="en-US" sz="2400" dirty="0"/>
              <a:t>376	$b </a:t>
            </a:r>
            <a:r>
              <a:rPr lang="en-US" sz="2400" b="1" dirty="0" err="1"/>
              <a:t>Coniglio</a:t>
            </a:r>
            <a:r>
              <a:rPr lang="en-US" sz="2400" b="1" dirty="0"/>
              <a:t>, Gaetano, 1889-1944 </a:t>
            </a:r>
            <a:r>
              <a:rPr lang="en-US" sz="2400" dirty="0"/>
              <a:t>$b </a:t>
            </a:r>
            <a:r>
              <a:rPr lang="en-US" sz="2400" b="1" dirty="0" err="1"/>
              <a:t>Coniglio</a:t>
            </a:r>
            <a:r>
              <a:rPr lang="en-US" sz="2400" b="1" dirty="0"/>
              <a:t>, Rosa </a:t>
            </a:r>
            <a:r>
              <a:rPr lang="en-US" sz="2400" b="1" dirty="0" err="1"/>
              <a:t>Alessi</a:t>
            </a:r>
            <a:r>
              <a:rPr lang="en-US" sz="2400" b="1" dirty="0"/>
              <a:t>, 1893-1972</a:t>
            </a:r>
            <a:endParaRPr lang="en-US" sz="2400" dirty="0"/>
          </a:p>
          <a:p>
            <a:pPr marL="1149350" indent="-1149350">
              <a:buNone/>
            </a:pPr>
            <a:r>
              <a:rPr lang="en-US" sz="2400" dirty="0"/>
              <a:t>670	The Coniglio family website, 8 April 2014 $b (Coniglio family, descendants of Gaetano and Rosa Alessi Coniglio, who married 30 November 1912 in </a:t>
            </a:r>
            <a:r>
              <a:rPr lang="en-US" sz="2400" dirty="0" err="1"/>
              <a:t>Serradifalco</a:t>
            </a:r>
            <a:r>
              <a:rPr lang="en-US" sz="24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72</a:t>
            </a:fld>
            <a:endParaRPr lang="en-US"/>
          </a:p>
        </p:txBody>
      </p:sp>
    </p:spTree>
    <p:extLst>
      <p:ext uri="{BB962C8B-B14F-4D97-AF65-F5344CB8AC3E}">
        <p14:creationId xmlns:p14="http://schemas.microsoft.com/office/powerpoint/2010/main" val="22552299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Prominent Member of the Family</a:t>
            </a:r>
            <a:br>
              <a:rPr lang="en-US"/>
            </a:br>
            <a:r>
              <a:rPr lang="en-US"/>
              <a:t>(Cunningham)</a:t>
            </a:r>
          </a:p>
        </p:txBody>
      </p:sp>
      <p:sp>
        <p:nvSpPr>
          <p:cNvPr id="3" name="Content Placeholder 2"/>
          <p:cNvSpPr>
            <a:spLocks noGrp="1"/>
          </p:cNvSpPr>
          <p:nvPr>
            <p:ph idx="1"/>
          </p:nvPr>
        </p:nvSpPr>
        <p:spPr>
          <a:xfrm>
            <a:off x="457200" y="1600200"/>
            <a:ext cx="8229600" cy="4876800"/>
          </a:xfrm>
        </p:spPr>
        <p:txBody>
          <a:bodyPr/>
          <a:lstStyle/>
          <a:p>
            <a:pPr marL="1149350" indent="-1149350">
              <a:buNone/>
            </a:pPr>
            <a:r>
              <a:rPr lang="en-US" sz="2400" dirty="0"/>
              <a:t>046	$s 1795 [or you might choose 1818, when they arrived in Kentucky] $2 </a:t>
            </a:r>
            <a:r>
              <a:rPr lang="en-US" sz="2400" dirty="0" err="1"/>
              <a:t>edtf</a:t>
            </a:r>
            <a:endParaRPr lang="en-US" sz="2400" dirty="0"/>
          </a:p>
          <a:p>
            <a:pPr marL="1149350" indent="-1149350">
              <a:buNone/>
            </a:pPr>
            <a:r>
              <a:rPr lang="en-US" sz="2400" dirty="0"/>
              <a:t>100 3_ 	Cunningham </a:t>
            </a:r>
          </a:p>
          <a:p>
            <a:pPr marL="1149350" indent="-1149350">
              <a:buNone/>
            </a:pPr>
            <a:r>
              <a:rPr lang="en-US" sz="2400" dirty="0"/>
              <a:t>370      	$e Trigg County (Ky.) $2 </a:t>
            </a:r>
            <a:r>
              <a:rPr lang="en-US" sz="2400" dirty="0" err="1"/>
              <a:t>naf</a:t>
            </a:r>
            <a:r>
              <a:rPr lang="en-US" sz="2400" dirty="0"/>
              <a:t> $s 1818</a:t>
            </a:r>
          </a:p>
          <a:p>
            <a:pPr marL="1149350" indent="-1149350">
              <a:buNone/>
            </a:pPr>
            <a:r>
              <a:rPr lang="en-US" sz="2400" dirty="0"/>
              <a:t>376	Families $2 </a:t>
            </a:r>
            <a:r>
              <a:rPr lang="en-US" sz="2400" dirty="0" err="1"/>
              <a:t>lcsh</a:t>
            </a:r>
            <a:r>
              <a:rPr lang="en-US" sz="2400" dirty="0"/>
              <a:t> </a:t>
            </a:r>
          </a:p>
          <a:p>
            <a:pPr marL="1149350" indent="-1149350">
              <a:buNone/>
            </a:pPr>
            <a:r>
              <a:rPr lang="en-US" sz="2400" dirty="0"/>
              <a:t>376	$b </a:t>
            </a:r>
            <a:r>
              <a:rPr lang="en-US" sz="2400" b="1" dirty="0"/>
              <a:t>Cunningham, William, 1765-1823 </a:t>
            </a:r>
            <a:r>
              <a:rPr lang="en-US" sz="2400" dirty="0"/>
              <a:t>$b </a:t>
            </a:r>
            <a:r>
              <a:rPr lang="en-US" sz="2400" b="1" dirty="0"/>
              <a:t>Cunningham, Nancy, 1776-1830 </a:t>
            </a:r>
            <a:r>
              <a:rPr lang="en-US" sz="2400" dirty="0"/>
              <a:t>$2 </a:t>
            </a:r>
            <a:r>
              <a:rPr lang="en-US" sz="2400" dirty="0" err="1"/>
              <a:t>naf</a:t>
            </a:r>
            <a:endParaRPr lang="en-US" sz="2400" dirty="0"/>
          </a:p>
          <a:p>
            <a:pPr marL="1149350" indent="-1149350">
              <a:buNone/>
            </a:pPr>
            <a:r>
              <a:rPr lang="en-US" sz="2400" dirty="0"/>
              <a:t>670	The Cunningham family cookbook, 1997: $b pages 5-6 (descendants of William and Nancy Cunningham. William emigrated from Scotland some time after 1785 and married Nancy </a:t>
            </a:r>
            <a:r>
              <a:rPr lang="en-US" sz="2400" dirty="0" err="1"/>
              <a:t>Carr</a:t>
            </a:r>
            <a:r>
              <a:rPr lang="en-US" sz="24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73</a:t>
            </a:fld>
            <a:endParaRPr lang="en-US"/>
          </a:p>
        </p:txBody>
      </p:sp>
    </p:spTree>
    <p:extLst>
      <p:ext uri="{BB962C8B-B14F-4D97-AF65-F5344CB8AC3E}">
        <p14:creationId xmlns:p14="http://schemas.microsoft.com/office/powerpoint/2010/main" val="912984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Prominent Member of the Family</a:t>
            </a:r>
            <a:br>
              <a:rPr lang="en-US"/>
            </a:br>
            <a:r>
              <a:rPr lang="en-US"/>
              <a:t>(Linnell)</a:t>
            </a:r>
          </a:p>
        </p:txBody>
      </p:sp>
      <p:sp>
        <p:nvSpPr>
          <p:cNvPr id="3" name="Content Placeholder 2"/>
          <p:cNvSpPr>
            <a:spLocks noGrp="1"/>
          </p:cNvSpPr>
          <p:nvPr>
            <p:ph idx="1"/>
          </p:nvPr>
        </p:nvSpPr>
        <p:spPr/>
        <p:txBody>
          <a:bodyPr/>
          <a:lstStyle/>
          <a:p>
            <a:pPr marL="1149350" indent="-1149350">
              <a:buNone/>
            </a:pPr>
            <a:r>
              <a:rPr lang="en-US" sz="2000" dirty="0"/>
              <a:t>046	$s 1638 $2 </a:t>
            </a:r>
            <a:r>
              <a:rPr lang="en-US" sz="2000" dirty="0" err="1"/>
              <a:t>edtf</a:t>
            </a:r>
            <a:endParaRPr lang="en-US" sz="2000" dirty="0"/>
          </a:p>
          <a:p>
            <a:pPr marL="1149350" indent="-1149350">
              <a:buNone/>
            </a:pPr>
            <a:r>
              <a:rPr lang="en-US" sz="2000" dirty="0"/>
              <a:t>100 3_ 	</a:t>
            </a:r>
            <a:r>
              <a:rPr lang="en-US" sz="2000" dirty="0" err="1"/>
              <a:t>Linnell</a:t>
            </a:r>
            <a:endParaRPr lang="en-US" sz="2000" dirty="0"/>
          </a:p>
          <a:p>
            <a:pPr marL="1149350" indent="-1149350">
              <a:buNone/>
            </a:pPr>
            <a:r>
              <a:rPr lang="en-US" sz="2000" dirty="0"/>
              <a:t>370        	$e North America $e Cape Cod (Mass.) $2 </a:t>
            </a:r>
            <a:r>
              <a:rPr lang="en-US" sz="2000" dirty="0" err="1"/>
              <a:t>lcsh</a:t>
            </a:r>
            <a:endParaRPr lang="en-US" sz="2000" dirty="0"/>
          </a:p>
          <a:p>
            <a:pPr marL="1149350" indent="-1149350">
              <a:buNone/>
            </a:pPr>
            <a:r>
              <a:rPr lang="en-US" sz="2000" dirty="0"/>
              <a:t>370        	$e Scituate (Mass.) $e Barnstable (Mass.) $e Massachusetts $c United States $2 </a:t>
            </a:r>
            <a:r>
              <a:rPr lang="en-US" sz="2000" dirty="0" err="1"/>
              <a:t>naf</a:t>
            </a:r>
            <a:r>
              <a:rPr lang="en-US" sz="2000" dirty="0"/>
              <a:t>   </a:t>
            </a:r>
            <a:r>
              <a:rPr lang="en-US" sz="2000" i="1" dirty="0"/>
              <a:t>[all possible, but probably not all would be recorded]</a:t>
            </a:r>
          </a:p>
          <a:p>
            <a:pPr marL="1149350" indent="-1149350">
              <a:buNone/>
            </a:pPr>
            <a:r>
              <a:rPr lang="en-US" sz="2000" dirty="0"/>
              <a:t>376	Families $2 </a:t>
            </a:r>
            <a:r>
              <a:rPr lang="en-US" sz="2000" dirty="0" err="1"/>
              <a:t>lcsh</a:t>
            </a:r>
            <a:r>
              <a:rPr lang="en-US" sz="2000" dirty="0"/>
              <a:t> </a:t>
            </a:r>
          </a:p>
          <a:p>
            <a:pPr marL="1149350" indent="-1149350">
              <a:buNone/>
            </a:pPr>
            <a:r>
              <a:rPr lang="en-US" sz="2000" dirty="0"/>
              <a:t>376	$b </a:t>
            </a:r>
            <a:r>
              <a:rPr lang="en-US" sz="2000" b="1" dirty="0" err="1"/>
              <a:t>Linnell</a:t>
            </a:r>
            <a:r>
              <a:rPr lang="en-US" sz="2000" b="1" dirty="0"/>
              <a:t>, Robert, 1584-1662</a:t>
            </a:r>
            <a:r>
              <a:rPr lang="en-US" sz="2000" dirty="0"/>
              <a:t> $2 </a:t>
            </a:r>
            <a:r>
              <a:rPr lang="en-US" sz="2000" dirty="0" err="1"/>
              <a:t>naf</a:t>
            </a:r>
            <a:endParaRPr lang="en-US" sz="2000" b="1" dirty="0"/>
          </a:p>
          <a:p>
            <a:pPr marL="1149350" indent="-1149350">
              <a:buNone/>
            </a:pPr>
            <a:r>
              <a:rPr lang="en-US" sz="2000" dirty="0"/>
              <a:t>670	</a:t>
            </a:r>
            <a:r>
              <a:rPr lang="en-US" sz="2000" dirty="0" err="1"/>
              <a:t>Linnell</a:t>
            </a:r>
            <a:r>
              <a:rPr lang="en-US" sz="2000" dirty="0"/>
              <a:t> family newsletter, April 1991.</a:t>
            </a:r>
          </a:p>
          <a:p>
            <a:pPr marL="1149350" indent="-1149350">
              <a:buNone/>
            </a:pPr>
            <a:r>
              <a:rPr lang="en-US" sz="2000" dirty="0"/>
              <a:t>670	</a:t>
            </a:r>
            <a:r>
              <a:rPr lang="en-US" sz="2000" dirty="0" err="1"/>
              <a:t>Linnell</a:t>
            </a:r>
            <a:r>
              <a:rPr lang="en-US" sz="2000" dirty="0"/>
              <a:t> Family Association website, 8 April 2014 $b (The </a:t>
            </a:r>
            <a:r>
              <a:rPr lang="en-US" sz="2000" dirty="0" err="1"/>
              <a:t>Linnell</a:t>
            </a:r>
            <a:r>
              <a:rPr lang="en-US" sz="2000" dirty="0"/>
              <a:t> family consists of all </a:t>
            </a:r>
            <a:r>
              <a:rPr lang="en-US" sz="2000" dirty="0" err="1"/>
              <a:t>Linnells</a:t>
            </a:r>
            <a:r>
              <a:rPr lang="en-US" sz="2000" dirty="0"/>
              <a:t> in North America, all presumed to be descendants of Robert </a:t>
            </a:r>
            <a:r>
              <a:rPr lang="en-US" sz="2000" dirty="0" err="1"/>
              <a:t>Linnell</a:t>
            </a:r>
            <a:r>
              <a:rPr lang="en-US" sz="20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74</a:t>
            </a:fld>
            <a:endParaRPr lang="en-US"/>
          </a:p>
        </p:txBody>
      </p:sp>
    </p:spTree>
    <p:extLst>
      <p:ext uri="{BB962C8B-B14F-4D97-AF65-F5344CB8AC3E}">
        <p14:creationId xmlns:p14="http://schemas.microsoft.com/office/powerpoint/2010/main" val="14181983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pPr eaLnBrk="1" hangingPunct="1"/>
            <a:r>
              <a:rPr lang="en-US"/>
              <a:t>Hereditary Title (RDA 10.7)</a:t>
            </a:r>
          </a:p>
        </p:txBody>
      </p:sp>
      <p:sp>
        <p:nvSpPr>
          <p:cNvPr id="118786" name="Content Placeholder 2"/>
          <p:cNvSpPr>
            <a:spLocks noGrp="1"/>
          </p:cNvSpPr>
          <p:nvPr>
            <p:ph idx="1"/>
          </p:nvPr>
        </p:nvSpPr>
        <p:spPr/>
        <p:txBody>
          <a:bodyPr/>
          <a:lstStyle/>
          <a:p>
            <a:pPr eaLnBrk="1" hangingPunct="1"/>
            <a:r>
              <a:rPr lang="en-US" dirty="0"/>
              <a:t>Record a hereditary title associated with the family in direct order and in the plural in 376 subfield $c. The title is not part of the authorized access point.</a:t>
            </a:r>
          </a:p>
          <a:p>
            <a:pPr marL="457200" lvl="1" indent="0" eaLnBrk="1" hangingPunct="1">
              <a:buFont typeface="Arial" charset="0"/>
              <a:buNone/>
            </a:pPr>
            <a:r>
              <a:rPr lang="en-US" dirty="0"/>
              <a:t>100 3_  Shrewsbury (Family : $c Great Britain)</a:t>
            </a:r>
          </a:p>
          <a:p>
            <a:pPr marL="457200" lvl="1" indent="0" eaLnBrk="1" hangingPunct="1">
              <a:buFont typeface="Arial" charset="0"/>
              <a:buNone/>
            </a:pPr>
            <a:r>
              <a:rPr lang="en-US" dirty="0"/>
              <a:t>376        Families $2 </a:t>
            </a:r>
            <a:r>
              <a:rPr lang="en-US" dirty="0" err="1"/>
              <a:t>lcsh</a:t>
            </a:r>
            <a:endParaRPr lang="en-US" dirty="0"/>
          </a:p>
          <a:p>
            <a:pPr marL="457200" lvl="1" indent="0" eaLnBrk="1" hangingPunct="1">
              <a:buFont typeface="Arial" charset="0"/>
              <a:buNone/>
            </a:pPr>
            <a:r>
              <a:rPr lang="en-US" dirty="0"/>
              <a:t>376        $c Earls of Shrewsbury</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56722EDA-27F9-4942-B956-CB4A0AE009DF}" type="slidenum">
              <a:rPr lang="en-US"/>
              <a:pPr>
                <a:defRPr/>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Language of the Family (RDA 10.8)</a:t>
            </a:r>
          </a:p>
        </p:txBody>
      </p:sp>
      <p:sp>
        <p:nvSpPr>
          <p:cNvPr id="3" name="Content Placeholder 2"/>
          <p:cNvSpPr>
            <a:spLocks noGrp="1"/>
          </p:cNvSpPr>
          <p:nvPr>
            <p:ph idx="1"/>
          </p:nvPr>
        </p:nvSpPr>
        <p:spPr/>
        <p:txBody>
          <a:bodyPr/>
          <a:lstStyle/>
          <a:p>
            <a:r>
              <a:rPr lang="en-US" dirty="0"/>
              <a:t>Language of the Family is a language a family uses in its communications.</a:t>
            </a:r>
          </a:p>
          <a:p>
            <a:r>
              <a:rPr lang="en-US" dirty="0"/>
              <a:t>Language of the family is recorded in MARC 377, using the MARC language codes, and for languages that don’t have their own MARC code, codes from ISO 639-3, </a:t>
            </a:r>
            <a:r>
              <a:rPr lang="en-US" dirty="0" err="1"/>
              <a:t>Glottolog</a:t>
            </a:r>
            <a:r>
              <a:rPr lang="en-US" dirty="0"/>
              <a:t>, etc.</a:t>
            </a:r>
          </a:p>
        </p:txBody>
      </p:sp>
      <p:sp>
        <p:nvSpPr>
          <p:cNvPr id="4" name="Footer Placeholder 3"/>
          <p:cNvSpPr>
            <a:spLocks noGrp="1"/>
          </p:cNvSpPr>
          <p:nvPr>
            <p:ph type="ftr" sz="quarter" idx="11"/>
          </p:nvPr>
        </p:nvSpPr>
        <p:spPr/>
        <p:txBody>
          <a:bodyPr/>
          <a:lstStyle/>
          <a:p>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76</a:t>
            </a:fld>
            <a:endParaRPr lang="en-US"/>
          </a:p>
        </p:txBody>
      </p:sp>
    </p:spTree>
    <p:extLst>
      <p:ext uri="{BB962C8B-B14F-4D97-AF65-F5344CB8AC3E}">
        <p14:creationId xmlns:p14="http://schemas.microsoft.com/office/powerpoint/2010/main" val="27406105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Language of the Family (RDA 10.8)</a:t>
            </a:r>
          </a:p>
        </p:txBody>
      </p:sp>
      <p:sp>
        <p:nvSpPr>
          <p:cNvPr id="3" name="Content Placeholder 2"/>
          <p:cNvSpPr>
            <a:spLocks noGrp="1"/>
          </p:cNvSpPr>
          <p:nvPr>
            <p:ph idx="1"/>
          </p:nvPr>
        </p:nvSpPr>
        <p:spPr>
          <a:xfrm>
            <a:off x="609600" y="1803668"/>
            <a:ext cx="8229600" cy="4525963"/>
          </a:xfrm>
        </p:spPr>
        <p:txBody>
          <a:bodyPr/>
          <a:lstStyle/>
          <a:p>
            <a:pPr marL="0" indent="0">
              <a:buNone/>
            </a:pPr>
            <a:r>
              <a:rPr lang="en-US" i="1" dirty="0"/>
              <a:t>Record the Language of the Family element(s) for the Cunningham, Linnell and Coniglio families in 377</a:t>
            </a:r>
          </a:p>
          <a:p>
            <a:pPr marL="0" indent="0">
              <a:buNone/>
            </a:pPr>
            <a:endParaRPr lang="en-US" dirty="0"/>
          </a:p>
        </p:txBody>
      </p:sp>
      <p:sp>
        <p:nvSpPr>
          <p:cNvPr id="4" name="Footer Placeholder 3"/>
          <p:cNvSpPr>
            <a:spLocks noGrp="1"/>
          </p:cNvSpPr>
          <p:nvPr>
            <p:ph type="ftr" sz="quarter" idx="11"/>
          </p:nvPr>
        </p:nvSpPr>
        <p:spPr/>
        <p:txBody>
          <a:bodyPr/>
          <a:lstStyle/>
          <a:p>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77</a:t>
            </a:fld>
            <a:endParaRPr lang="en-US"/>
          </a:p>
        </p:txBody>
      </p:sp>
    </p:spTree>
    <p:extLst>
      <p:ext uri="{BB962C8B-B14F-4D97-AF65-F5344CB8AC3E}">
        <p14:creationId xmlns:p14="http://schemas.microsoft.com/office/powerpoint/2010/main" val="41407722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636"/>
            <a:ext cx="8229600" cy="1143000"/>
          </a:xfrm>
        </p:spPr>
        <p:txBody>
          <a:bodyPr/>
          <a:lstStyle/>
          <a:p>
            <a:r>
              <a:rPr lang="en-US" dirty="0"/>
              <a:t>Language of the Family (Coniglio)</a:t>
            </a:r>
          </a:p>
        </p:txBody>
      </p:sp>
      <p:sp>
        <p:nvSpPr>
          <p:cNvPr id="3" name="Content Placeholder 2"/>
          <p:cNvSpPr>
            <a:spLocks noGrp="1"/>
          </p:cNvSpPr>
          <p:nvPr>
            <p:ph idx="1"/>
          </p:nvPr>
        </p:nvSpPr>
        <p:spPr>
          <a:xfrm>
            <a:off x="457200" y="1325624"/>
            <a:ext cx="8229600" cy="4876800"/>
          </a:xfrm>
        </p:spPr>
        <p:txBody>
          <a:bodyPr/>
          <a:lstStyle/>
          <a:p>
            <a:pPr marL="1149350" indent="-1149350">
              <a:buNone/>
            </a:pPr>
            <a:r>
              <a:rPr lang="en-US" sz="2400" dirty="0"/>
              <a:t>046	$s 1912-11-30 [or 1913-04-30] $2 </a:t>
            </a:r>
            <a:r>
              <a:rPr lang="en-US" sz="2400" dirty="0" err="1"/>
              <a:t>edtf</a:t>
            </a:r>
            <a:endParaRPr lang="en-US" sz="2400" dirty="0"/>
          </a:p>
          <a:p>
            <a:pPr marL="1149350" indent="-1149350">
              <a:buNone/>
            </a:pPr>
            <a:r>
              <a:rPr lang="en-US" sz="2400" dirty="0"/>
              <a:t>100 3_ 	</a:t>
            </a:r>
            <a:r>
              <a:rPr lang="en-US" sz="2400" dirty="0" err="1"/>
              <a:t>Coniglio</a:t>
            </a:r>
            <a:endParaRPr lang="en-US" sz="2400" dirty="0"/>
          </a:p>
          <a:p>
            <a:pPr marL="1149350" indent="-1149350">
              <a:buNone/>
            </a:pPr>
            <a:r>
              <a:rPr lang="en-US" sz="2400" dirty="0"/>
              <a:t>370      	$e </a:t>
            </a:r>
            <a:r>
              <a:rPr lang="en-US" sz="2400" dirty="0" err="1"/>
              <a:t>Serradifalco</a:t>
            </a:r>
            <a:r>
              <a:rPr lang="en-US" sz="2400" dirty="0"/>
              <a:t> (Italy) $e Robertsdale (Pa.) $2 </a:t>
            </a:r>
            <a:r>
              <a:rPr lang="en-US" sz="2400" dirty="0" err="1"/>
              <a:t>naf</a:t>
            </a:r>
            <a:r>
              <a:rPr lang="en-US" sz="2400" dirty="0"/>
              <a:t> </a:t>
            </a:r>
          </a:p>
          <a:p>
            <a:pPr marL="1149350" indent="-1149350">
              <a:buNone/>
            </a:pPr>
            <a:r>
              <a:rPr lang="en-US" sz="2400" dirty="0"/>
              <a:t>376	Families $2 </a:t>
            </a:r>
            <a:r>
              <a:rPr lang="en-US" sz="2400" dirty="0" err="1"/>
              <a:t>lcsh</a:t>
            </a:r>
            <a:r>
              <a:rPr lang="en-US" sz="2400" dirty="0"/>
              <a:t> </a:t>
            </a:r>
          </a:p>
          <a:p>
            <a:pPr marL="1149350" indent="-1149350">
              <a:buNone/>
            </a:pPr>
            <a:r>
              <a:rPr lang="en-US" sz="2400" dirty="0"/>
              <a:t>376	$b </a:t>
            </a:r>
            <a:r>
              <a:rPr lang="en-US" sz="2400" dirty="0" err="1"/>
              <a:t>Coniglio</a:t>
            </a:r>
            <a:r>
              <a:rPr lang="en-US" sz="2400" dirty="0"/>
              <a:t>, Gaetano, 1889-1944 $b </a:t>
            </a:r>
            <a:r>
              <a:rPr lang="en-US" sz="2400" dirty="0" err="1"/>
              <a:t>Coniglio</a:t>
            </a:r>
            <a:r>
              <a:rPr lang="en-US" sz="2400" dirty="0"/>
              <a:t>, Rosa </a:t>
            </a:r>
            <a:r>
              <a:rPr lang="en-US" sz="2400" dirty="0" err="1"/>
              <a:t>Alessi</a:t>
            </a:r>
            <a:r>
              <a:rPr lang="en-US" sz="2400" dirty="0"/>
              <a:t>, 1893-1972</a:t>
            </a:r>
          </a:p>
          <a:p>
            <a:pPr marL="1149350" indent="-1149350">
              <a:buNone/>
            </a:pPr>
            <a:r>
              <a:rPr lang="en-US" sz="2400" dirty="0"/>
              <a:t>377</a:t>
            </a:r>
            <a:r>
              <a:rPr lang="en-US" sz="2400" b="1" dirty="0"/>
              <a:t>	</a:t>
            </a:r>
            <a:r>
              <a:rPr lang="en-US" sz="2400" b="1" dirty="0" err="1"/>
              <a:t>eng</a:t>
            </a:r>
            <a:endParaRPr lang="en-US" sz="2400" dirty="0"/>
          </a:p>
          <a:p>
            <a:pPr marL="1149350" indent="-1149350">
              <a:buNone/>
            </a:pPr>
            <a:r>
              <a:rPr lang="en-US" sz="2400" dirty="0"/>
              <a:t>670	The Coniglio family website, 8 April 2014 $b (Coniglio family, descendants of Gaetano and Rosa Alessi Coniglio, who married 30 November 1912 in </a:t>
            </a:r>
            <a:r>
              <a:rPr lang="en-US" sz="2400" dirty="0" err="1"/>
              <a:t>Serradifalco</a:t>
            </a:r>
            <a:r>
              <a:rPr lang="en-US" sz="24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78</a:t>
            </a:fld>
            <a:endParaRPr lang="en-US"/>
          </a:p>
        </p:txBody>
      </p:sp>
    </p:spTree>
    <p:extLst>
      <p:ext uri="{BB962C8B-B14F-4D97-AF65-F5344CB8AC3E}">
        <p14:creationId xmlns:p14="http://schemas.microsoft.com/office/powerpoint/2010/main" val="24074052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Language of the Family (Cunningham)</a:t>
            </a:r>
          </a:p>
        </p:txBody>
      </p:sp>
      <p:sp>
        <p:nvSpPr>
          <p:cNvPr id="3" name="Content Placeholder 2"/>
          <p:cNvSpPr>
            <a:spLocks noGrp="1"/>
          </p:cNvSpPr>
          <p:nvPr>
            <p:ph idx="1"/>
          </p:nvPr>
        </p:nvSpPr>
        <p:spPr>
          <a:xfrm>
            <a:off x="493295" y="1600200"/>
            <a:ext cx="8229600" cy="4525963"/>
          </a:xfrm>
        </p:spPr>
        <p:txBody>
          <a:bodyPr/>
          <a:lstStyle/>
          <a:p>
            <a:pPr marL="1149350" indent="-1149350">
              <a:buNone/>
            </a:pPr>
            <a:r>
              <a:rPr lang="en-US" sz="2000" dirty="0"/>
              <a:t>046	$s 1795 [or you might choose 1818, when they arrived in Kentucky] $2 </a:t>
            </a:r>
            <a:r>
              <a:rPr lang="en-US" sz="2000" dirty="0" err="1"/>
              <a:t>edtf</a:t>
            </a:r>
            <a:endParaRPr lang="en-US" sz="2000" dirty="0"/>
          </a:p>
          <a:p>
            <a:pPr marL="1149350" indent="-1149350">
              <a:buNone/>
            </a:pPr>
            <a:r>
              <a:rPr lang="en-US" sz="2000" dirty="0"/>
              <a:t>100 3_ 	Cunningham </a:t>
            </a:r>
          </a:p>
          <a:p>
            <a:pPr marL="1149350" indent="-1149350">
              <a:buNone/>
            </a:pPr>
            <a:r>
              <a:rPr lang="en-US" sz="2000" dirty="0"/>
              <a:t>370      	$e Trigg County (Ky.) $2 </a:t>
            </a:r>
            <a:r>
              <a:rPr lang="en-US" sz="2000" dirty="0" err="1"/>
              <a:t>naf</a:t>
            </a:r>
            <a:r>
              <a:rPr lang="en-US" sz="2000" dirty="0"/>
              <a:t> $s 1818</a:t>
            </a:r>
          </a:p>
          <a:p>
            <a:pPr marL="1149350" indent="-1149350">
              <a:buNone/>
            </a:pPr>
            <a:r>
              <a:rPr lang="en-US" sz="2000" dirty="0"/>
              <a:t>376	Families $2 </a:t>
            </a:r>
            <a:r>
              <a:rPr lang="en-US" sz="2000" dirty="0" err="1"/>
              <a:t>lcsh</a:t>
            </a:r>
            <a:r>
              <a:rPr lang="en-US" sz="2000" dirty="0"/>
              <a:t> </a:t>
            </a:r>
          </a:p>
          <a:p>
            <a:pPr marL="1149350" indent="-1149350">
              <a:buNone/>
            </a:pPr>
            <a:r>
              <a:rPr lang="en-US" sz="2000" dirty="0"/>
              <a:t>376	$b Cunningham, William, 1765-1823 $b Cunningham, Nancy, 1776-1830 $2 </a:t>
            </a:r>
            <a:r>
              <a:rPr lang="en-US" sz="2000" dirty="0" err="1"/>
              <a:t>naf</a:t>
            </a:r>
            <a:endParaRPr lang="en-US" sz="2000" dirty="0"/>
          </a:p>
          <a:p>
            <a:pPr marL="1149350" indent="-1149350">
              <a:buNone/>
            </a:pPr>
            <a:r>
              <a:rPr lang="en-US" sz="2000" dirty="0"/>
              <a:t>377</a:t>
            </a:r>
            <a:r>
              <a:rPr lang="en-US" sz="2000" b="1" dirty="0"/>
              <a:t>	</a:t>
            </a:r>
            <a:r>
              <a:rPr lang="en-US" sz="2000" b="1" dirty="0" err="1"/>
              <a:t>eng</a:t>
            </a:r>
            <a:endParaRPr lang="en-US" sz="2000" dirty="0"/>
          </a:p>
          <a:p>
            <a:pPr marL="1149350" indent="-1149350">
              <a:buNone/>
            </a:pPr>
            <a:r>
              <a:rPr lang="en-US" sz="2000" dirty="0"/>
              <a:t>670	The Cunningham family cookbook, 1997: $b pages 5-6 (descendants of William and Nancy Cunningham. William emigrated from Scotland some time after 1785 and married Nancy </a:t>
            </a:r>
            <a:r>
              <a:rPr lang="en-US" sz="2000" dirty="0" err="1"/>
              <a:t>Carr</a:t>
            </a:r>
            <a:r>
              <a:rPr lang="en-US" sz="20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a:xfrm>
            <a:off x="3160295" y="6356350"/>
            <a:ext cx="2895600" cy="365125"/>
          </a:xfrm>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79</a:t>
            </a:fld>
            <a:endParaRPr lang="en-US"/>
          </a:p>
        </p:txBody>
      </p:sp>
    </p:spTree>
    <p:extLst>
      <p:ext uri="{BB962C8B-B14F-4D97-AF65-F5344CB8AC3E}">
        <p14:creationId xmlns:p14="http://schemas.microsoft.com/office/powerpoint/2010/main" val="38971716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Language of the Family</a:t>
            </a:r>
            <a:br>
              <a:rPr lang="en-US"/>
            </a:br>
            <a:r>
              <a:rPr lang="en-US"/>
              <a:t>(Linnell)</a:t>
            </a:r>
          </a:p>
        </p:txBody>
      </p:sp>
      <p:sp>
        <p:nvSpPr>
          <p:cNvPr id="3" name="Content Placeholder 2"/>
          <p:cNvSpPr>
            <a:spLocks noGrp="1"/>
          </p:cNvSpPr>
          <p:nvPr>
            <p:ph idx="1"/>
          </p:nvPr>
        </p:nvSpPr>
        <p:spPr/>
        <p:txBody>
          <a:bodyPr/>
          <a:lstStyle/>
          <a:p>
            <a:pPr marL="1149350" indent="-1149350">
              <a:buNone/>
            </a:pPr>
            <a:r>
              <a:rPr lang="en-US" sz="1800" dirty="0"/>
              <a:t>046	$s 1638 $2 </a:t>
            </a:r>
            <a:r>
              <a:rPr lang="en-US" sz="1800" dirty="0" err="1"/>
              <a:t>edtf</a:t>
            </a:r>
            <a:endParaRPr lang="en-US" sz="1800" dirty="0"/>
          </a:p>
          <a:p>
            <a:pPr marL="1149350" indent="-1149350">
              <a:buNone/>
            </a:pPr>
            <a:r>
              <a:rPr lang="en-US" sz="1800" dirty="0"/>
              <a:t>100 3_ 	</a:t>
            </a:r>
            <a:r>
              <a:rPr lang="en-US" sz="1800" dirty="0" err="1"/>
              <a:t>Linnell</a:t>
            </a:r>
            <a:endParaRPr lang="en-US" sz="1800" dirty="0"/>
          </a:p>
          <a:p>
            <a:pPr marL="1149350" indent="-1149350">
              <a:buNone/>
            </a:pPr>
            <a:r>
              <a:rPr lang="en-US" sz="1800" dirty="0"/>
              <a:t>370        	$e North America $e Cape Cod (Mass.) $2 </a:t>
            </a:r>
            <a:r>
              <a:rPr lang="en-US" sz="1800" dirty="0" err="1"/>
              <a:t>lcsh</a:t>
            </a:r>
            <a:endParaRPr lang="en-US" sz="1800" dirty="0"/>
          </a:p>
          <a:p>
            <a:pPr marL="1149350" indent="-1149350">
              <a:buNone/>
            </a:pPr>
            <a:r>
              <a:rPr lang="en-US" sz="1800" dirty="0"/>
              <a:t>370        	$e Scituate (Mass.) $e Barnstable (Mass.) $e Massachusetts $c United States $2 </a:t>
            </a:r>
            <a:r>
              <a:rPr lang="en-US" sz="1800" dirty="0" err="1"/>
              <a:t>naf</a:t>
            </a:r>
            <a:r>
              <a:rPr lang="en-US" sz="1800" dirty="0"/>
              <a:t>   </a:t>
            </a:r>
            <a:r>
              <a:rPr lang="en-US" sz="1800" i="1" dirty="0"/>
              <a:t>[all possible, but probably not all would be recorded]</a:t>
            </a:r>
          </a:p>
          <a:p>
            <a:pPr marL="1149350" indent="-1149350">
              <a:buNone/>
            </a:pPr>
            <a:r>
              <a:rPr lang="en-US" sz="1800" dirty="0"/>
              <a:t>376	Families $2 </a:t>
            </a:r>
            <a:r>
              <a:rPr lang="en-US" sz="1800" dirty="0" err="1"/>
              <a:t>lcsh</a:t>
            </a:r>
            <a:r>
              <a:rPr lang="en-US" sz="1800" dirty="0"/>
              <a:t> </a:t>
            </a:r>
          </a:p>
          <a:p>
            <a:pPr marL="1149350" indent="-1149350">
              <a:buNone/>
            </a:pPr>
            <a:r>
              <a:rPr lang="en-US" sz="1800" dirty="0"/>
              <a:t>376	$b </a:t>
            </a:r>
            <a:r>
              <a:rPr lang="en-US" sz="1800" dirty="0" err="1"/>
              <a:t>Linnell</a:t>
            </a:r>
            <a:r>
              <a:rPr lang="en-US" sz="1800" dirty="0"/>
              <a:t>, Robert, 1584-1662 $2 </a:t>
            </a:r>
            <a:r>
              <a:rPr lang="en-US" sz="1800" dirty="0" err="1"/>
              <a:t>naf</a:t>
            </a:r>
            <a:endParaRPr lang="en-US" sz="1800" dirty="0"/>
          </a:p>
          <a:p>
            <a:pPr marL="1149350" indent="-1149350">
              <a:buNone/>
            </a:pPr>
            <a:r>
              <a:rPr lang="en-US" sz="1800" dirty="0"/>
              <a:t>377</a:t>
            </a:r>
            <a:r>
              <a:rPr lang="en-US" sz="1800" b="1" dirty="0"/>
              <a:t>	</a:t>
            </a:r>
            <a:r>
              <a:rPr lang="en-US" sz="1800" b="1" dirty="0" err="1"/>
              <a:t>eng</a:t>
            </a:r>
            <a:endParaRPr lang="en-US" sz="1800" dirty="0"/>
          </a:p>
          <a:p>
            <a:pPr marL="1149350" indent="-1149350">
              <a:buNone/>
            </a:pPr>
            <a:r>
              <a:rPr lang="en-US" sz="1800" dirty="0"/>
              <a:t>670	</a:t>
            </a:r>
            <a:r>
              <a:rPr lang="en-US" sz="1800" dirty="0" err="1"/>
              <a:t>Linnell</a:t>
            </a:r>
            <a:r>
              <a:rPr lang="en-US" sz="1800" dirty="0"/>
              <a:t> family newsletter, April 1991.</a:t>
            </a:r>
          </a:p>
          <a:p>
            <a:pPr marL="1149350" indent="-1149350">
              <a:buNone/>
            </a:pPr>
            <a:r>
              <a:rPr lang="en-US" sz="1800" dirty="0"/>
              <a:t>670	</a:t>
            </a:r>
            <a:r>
              <a:rPr lang="en-US" sz="1800" dirty="0" err="1"/>
              <a:t>Linnell</a:t>
            </a:r>
            <a:r>
              <a:rPr lang="en-US" sz="1800" dirty="0"/>
              <a:t> Family Association website, 8 April 2014 $b (The </a:t>
            </a:r>
            <a:r>
              <a:rPr lang="en-US" sz="1800" dirty="0" err="1"/>
              <a:t>Linnell</a:t>
            </a:r>
            <a:r>
              <a:rPr lang="en-US" sz="1800" dirty="0"/>
              <a:t> family consists of all </a:t>
            </a:r>
            <a:r>
              <a:rPr lang="en-US" sz="1800" dirty="0" err="1"/>
              <a:t>Linnells</a:t>
            </a:r>
            <a:r>
              <a:rPr lang="en-US" sz="1800" dirty="0"/>
              <a:t> in North America, all presumed to be descendants of Robert </a:t>
            </a:r>
            <a:r>
              <a:rPr lang="en-US" sz="1800" dirty="0" err="1"/>
              <a:t>Linnell</a:t>
            </a:r>
            <a:r>
              <a:rPr lang="en-US" sz="1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80</a:t>
            </a:fld>
            <a:endParaRPr lang="en-US"/>
          </a:p>
        </p:txBody>
      </p:sp>
    </p:spTree>
    <p:extLst>
      <p:ext uri="{BB962C8B-B14F-4D97-AF65-F5344CB8AC3E}">
        <p14:creationId xmlns:p14="http://schemas.microsoft.com/office/powerpoint/2010/main" val="3296701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pPr eaLnBrk="1" hangingPunct="1"/>
            <a:r>
              <a:rPr lang="en-US" dirty="0"/>
              <a:t>Family History (RDA 10.9)</a:t>
            </a:r>
          </a:p>
        </p:txBody>
      </p:sp>
      <p:sp>
        <p:nvSpPr>
          <p:cNvPr id="120834" name="Content Placeholder 2"/>
          <p:cNvSpPr>
            <a:spLocks noGrp="1"/>
          </p:cNvSpPr>
          <p:nvPr>
            <p:ph idx="1"/>
          </p:nvPr>
        </p:nvSpPr>
        <p:spPr/>
        <p:txBody>
          <a:bodyPr/>
          <a:lstStyle/>
          <a:p>
            <a:pPr eaLnBrk="1" hangingPunct="1">
              <a:spcAft>
                <a:spcPts val="1800"/>
              </a:spcAft>
            </a:pPr>
            <a:r>
              <a:rPr lang="en-US" dirty="0"/>
              <a:t>A brief family history may be recorded in a 678 field, with first indicator coded “0”. This element may also be used to define the scope of the family.</a:t>
            </a:r>
          </a:p>
          <a:p>
            <a:pPr marL="1539875" lvl="1" indent="-1082675" eaLnBrk="1" hangingPunct="1">
              <a:buFont typeface="Arial" charset="0"/>
              <a:buNone/>
            </a:pPr>
            <a:r>
              <a:rPr lang="en-US" dirty="0"/>
              <a:t>678 0_ The </a:t>
            </a:r>
            <a:r>
              <a:rPr lang="en-US" dirty="0" err="1"/>
              <a:t>Linnell</a:t>
            </a:r>
            <a:r>
              <a:rPr lang="en-US" dirty="0"/>
              <a:t> family consists of all </a:t>
            </a:r>
            <a:r>
              <a:rPr lang="en-US" dirty="0" err="1"/>
              <a:t>Linnells</a:t>
            </a:r>
            <a:r>
              <a:rPr lang="en-US" dirty="0"/>
              <a:t> in North America, all presumed to be descendants of Robert </a:t>
            </a:r>
            <a:r>
              <a:rPr lang="en-US" dirty="0" err="1"/>
              <a:t>Linnell</a:t>
            </a:r>
            <a:r>
              <a:rPr lang="en-US" dirty="0"/>
              <a:t> (1584-1662) who settled in Massachusetts in 1638.</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1A29C6E8-605F-471B-A612-BD85B46C0828}" type="slidenum">
              <a:rPr lang="en-US"/>
              <a:pPr>
                <a:defRPr/>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pPr eaLnBrk="1" hangingPunct="1"/>
            <a:r>
              <a:rPr lang="en-US" dirty="0"/>
              <a:t>Family History (RDA 10.9)</a:t>
            </a:r>
          </a:p>
        </p:txBody>
      </p:sp>
      <p:sp>
        <p:nvSpPr>
          <p:cNvPr id="121858" name="Content Placeholder 2"/>
          <p:cNvSpPr>
            <a:spLocks noGrp="1"/>
          </p:cNvSpPr>
          <p:nvPr>
            <p:ph idx="1"/>
          </p:nvPr>
        </p:nvSpPr>
        <p:spPr>
          <a:xfrm>
            <a:off x="483919" y="1624012"/>
            <a:ext cx="8229600" cy="4525963"/>
          </a:xfrm>
        </p:spPr>
        <p:txBody>
          <a:bodyPr/>
          <a:lstStyle/>
          <a:p>
            <a:pPr marL="0" indent="0" eaLnBrk="1" hangingPunct="1">
              <a:buFont typeface="Arial" charset="0"/>
              <a:buNone/>
            </a:pPr>
            <a:r>
              <a:rPr lang="en-US" i="1" dirty="0"/>
              <a:t>Record a Family History element for the Coniglio or Cunningham family in 678</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6C696C72-7919-4C8A-BAE9-6D1C19E45830}" type="slidenum">
              <a:rPr lang="en-US"/>
              <a:pPr>
                <a:defRPr/>
              </a:pPr>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eaLnBrk="1" hangingPunct="1"/>
            <a:r>
              <a:rPr lang="en-US" dirty="0"/>
              <a:t>Identifier for Family (RDA 10.10)</a:t>
            </a:r>
          </a:p>
        </p:txBody>
      </p:sp>
      <p:sp>
        <p:nvSpPr>
          <p:cNvPr id="3" name="Content Placeholder 2"/>
          <p:cNvSpPr>
            <a:spLocks noGrp="1"/>
          </p:cNvSpPr>
          <p:nvPr>
            <p:ph idx="1"/>
          </p:nvPr>
        </p:nvSpPr>
        <p:spPr/>
        <p:txBody>
          <a:bodyPr rtlCol="0">
            <a:normAutofit lnSpcReduction="10000"/>
          </a:bodyPr>
          <a:lstStyle/>
          <a:p>
            <a:pPr marL="514350" indent="-457200" eaLnBrk="1" fontAlgn="auto" hangingPunct="1">
              <a:spcAft>
                <a:spcPts val="0"/>
              </a:spcAft>
              <a:buFont typeface="Arial" pitchFamily="34" charset="0"/>
              <a:buChar char="•"/>
              <a:defRPr/>
            </a:pPr>
            <a:r>
              <a:rPr lang="en-US" dirty="0"/>
              <a:t>A character string uniquely associated with a family or with an authority record for a family</a:t>
            </a:r>
          </a:p>
          <a:p>
            <a:pPr marL="514350" indent="-457200" eaLnBrk="1" fontAlgn="auto" hangingPunct="1">
              <a:spcAft>
                <a:spcPts val="0"/>
              </a:spcAft>
              <a:buFont typeface="Arial" pitchFamily="34" charset="0"/>
              <a:buChar char="•"/>
              <a:defRPr/>
            </a:pPr>
            <a:r>
              <a:rPr lang="en-US" dirty="0"/>
              <a:t>LCCN associated with an authority record is an identifier, recorded in 010</a:t>
            </a:r>
          </a:p>
          <a:p>
            <a:pPr marL="514350" indent="-457200" eaLnBrk="1" fontAlgn="auto" hangingPunct="1">
              <a:spcAft>
                <a:spcPts val="0"/>
              </a:spcAft>
              <a:buFont typeface="Arial" pitchFamily="34" charset="0"/>
              <a:buChar char="•"/>
              <a:defRPr/>
            </a:pPr>
            <a:r>
              <a:rPr lang="en-US" dirty="0"/>
              <a:t>024 (Other Standard Identifier) can also be included. See </a:t>
            </a:r>
            <a:r>
              <a:rPr lang="en-US" b="0" i="0" u="sng" dirty="0">
                <a:solidFill>
                  <a:srgbClr val="3366CC"/>
                </a:solidFill>
                <a:effectLst/>
                <a:latin typeface="Calibri" panose="020F0502020204030204" pitchFamily="34" charset="0"/>
                <a:cs typeface="Calibri" panose="020F0502020204030204" pitchFamily="34" charset="0"/>
                <a:hlinkClick r:id="rId3"/>
              </a:rPr>
              <a:t>NACO 024 Best Practices Guidelines</a:t>
            </a:r>
            <a:r>
              <a:rPr lang="en-US" dirty="0"/>
              <a:t> </a:t>
            </a:r>
          </a:p>
          <a:p>
            <a:pPr marL="514350" indent="-457200" eaLnBrk="1" fontAlgn="auto" hangingPunct="1">
              <a:spcAft>
                <a:spcPts val="0"/>
              </a:spcAft>
              <a:buFont typeface="Arial" pitchFamily="34" charset="0"/>
              <a:buChar char="•"/>
              <a:defRPr/>
            </a:pPr>
            <a:r>
              <a:rPr lang="en-US" dirty="0"/>
              <a:t>The element is core, and is usually added to a record automatically (as 010)</a:t>
            </a:r>
          </a:p>
          <a:p>
            <a:pPr marL="457200" lvl="1"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C408E157-6B7E-4C55-8347-60F5FF42E907}" type="slidenum">
              <a:rPr lang="en-US"/>
              <a:pPr>
                <a:defRPr/>
              </a:pPr>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EFDCA3-4813-44A8-B740-5986E0E01371}"/>
              </a:ext>
            </a:extLst>
          </p:cNvPr>
          <p:cNvSpPr>
            <a:spLocks noGrp="1"/>
          </p:cNvSpPr>
          <p:nvPr>
            <p:ph type="ftr" sz="quarter" idx="11"/>
          </p:nvPr>
        </p:nvSpPr>
        <p:spPr/>
        <p:txBody>
          <a:bodyPr/>
          <a:lstStyle/>
          <a:p>
            <a:pPr>
              <a:defRPr/>
            </a:pPr>
            <a:r>
              <a:rPr lang="en-US"/>
              <a:t>Module 3. Describing Families</a:t>
            </a:r>
          </a:p>
        </p:txBody>
      </p:sp>
      <p:sp>
        <p:nvSpPr>
          <p:cNvPr id="3" name="Slide Number Placeholder 2">
            <a:extLst>
              <a:ext uri="{FF2B5EF4-FFF2-40B4-BE49-F238E27FC236}">
                <a16:creationId xmlns:a16="http://schemas.microsoft.com/office/drawing/2014/main" id="{5228C133-BD90-4422-A335-F7EC28B289A4}"/>
              </a:ext>
            </a:extLst>
          </p:cNvPr>
          <p:cNvSpPr>
            <a:spLocks noGrp="1"/>
          </p:cNvSpPr>
          <p:nvPr>
            <p:ph type="sldNum" sz="quarter" idx="12"/>
          </p:nvPr>
        </p:nvSpPr>
        <p:spPr/>
        <p:txBody>
          <a:bodyPr/>
          <a:lstStyle/>
          <a:p>
            <a:pPr>
              <a:defRPr/>
            </a:pPr>
            <a:fld id="{BCD4D590-5A6D-4F7A-B188-2A5B0F62BD52}" type="slidenum">
              <a:rPr lang="en-US" smtClean="0"/>
              <a:pPr>
                <a:defRPr/>
              </a:pPr>
              <a:t>84</a:t>
            </a:fld>
            <a:endParaRPr lang="en-US"/>
          </a:p>
        </p:txBody>
      </p:sp>
      <p:pic>
        <p:nvPicPr>
          <p:cNvPr id="5" name="Picture 4">
            <a:extLst>
              <a:ext uri="{FF2B5EF4-FFF2-40B4-BE49-F238E27FC236}">
                <a16:creationId xmlns:a16="http://schemas.microsoft.com/office/drawing/2014/main" id="{F222A4A8-5421-CEC9-F410-74F8D0230046}"/>
              </a:ext>
            </a:extLst>
          </p:cNvPr>
          <p:cNvPicPr>
            <a:picLocks noChangeAspect="1"/>
          </p:cNvPicPr>
          <p:nvPr/>
        </p:nvPicPr>
        <p:blipFill>
          <a:blip r:embed="rId3"/>
          <a:stretch>
            <a:fillRect/>
          </a:stretch>
        </p:blipFill>
        <p:spPr>
          <a:xfrm>
            <a:off x="0" y="966146"/>
            <a:ext cx="9144000" cy="4925708"/>
          </a:xfrm>
          <a:prstGeom prst="rect">
            <a:avLst/>
          </a:prstGeom>
        </p:spPr>
      </p:pic>
      <p:sp>
        <p:nvSpPr>
          <p:cNvPr id="7" name="Rectangle 6">
            <a:extLst>
              <a:ext uri="{FF2B5EF4-FFF2-40B4-BE49-F238E27FC236}">
                <a16:creationId xmlns:a16="http://schemas.microsoft.com/office/drawing/2014/main" id="{8AD56391-C8EC-E9E5-C842-1A2D7EED6441}"/>
              </a:ext>
            </a:extLst>
          </p:cNvPr>
          <p:cNvSpPr/>
          <p:nvPr/>
        </p:nvSpPr>
        <p:spPr>
          <a:xfrm>
            <a:off x="0" y="2743200"/>
            <a:ext cx="1752600" cy="30480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229E226-9B2C-921C-D1ED-F16A71D47EDE}"/>
              </a:ext>
            </a:extLst>
          </p:cNvPr>
          <p:cNvSpPr/>
          <p:nvPr/>
        </p:nvSpPr>
        <p:spPr>
          <a:xfrm>
            <a:off x="0" y="3276600"/>
            <a:ext cx="4191000" cy="30480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1842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(RDA 10.11.1)</a:t>
            </a:r>
          </a:p>
        </p:txBody>
      </p:sp>
      <p:sp>
        <p:nvSpPr>
          <p:cNvPr id="124930" name="Content Placeholder 2"/>
          <p:cNvSpPr>
            <a:spLocks noGrp="1"/>
          </p:cNvSpPr>
          <p:nvPr>
            <p:ph idx="1"/>
          </p:nvPr>
        </p:nvSpPr>
        <p:spPr/>
        <p:txBody>
          <a:bodyPr/>
          <a:lstStyle/>
          <a:p>
            <a:pPr marL="0" indent="0" eaLnBrk="1" hangingPunct="1">
              <a:buFont typeface="Arial" charset="0"/>
              <a:buNone/>
            </a:pPr>
            <a:r>
              <a:rPr lang="en-US" dirty="0"/>
              <a:t>1. Record the Preferred name in subfield $a of the 100 field</a:t>
            </a:r>
          </a:p>
          <a:p>
            <a:pPr marL="0" indent="0" eaLnBrk="1" hangingPunct="1">
              <a:buFont typeface="Arial" charset="0"/>
              <a:buNone/>
            </a:pPr>
            <a:r>
              <a:rPr lang="en-US" dirty="0"/>
              <a:t>	100 3_ </a:t>
            </a:r>
            <a:r>
              <a:rPr lang="en-US" b="1" dirty="0" err="1"/>
              <a:t>Coniglio</a:t>
            </a:r>
            <a:endParaRPr lang="en-US" b="1" dirty="0"/>
          </a:p>
          <a:p>
            <a:pPr marL="0" indent="0" eaLnBrk="1" hangingPunct="1">
              <a:buFont typeface="Arial" charset="0"/>
              <a:buNone/>
            </a:pPr>
            <a:r>
              <a:rPr lang="en-US" dirty="0"/>
              <a:t>2. Add the type of family following an opening parenthesis (do not use controlled vocabulary). There is no additional subfield coding.</a:t>
            </a:r>
          </a:p>
          <a:p>
            <a:pPr marL="0" indent="0" eaLnBrk="1" hangingPunct="1">
              <a:buFont typeface="Arial" charset="0"/>
              <a:buNone/>
            </a:pPr>
            <a:r>
              <a:rPr lang="en-US" dirty="0"/>
              <a:t>	100 3_ </a:t>
            </a:r>
            <a:r>
              <a:rPr lang="en-US" dirty="0" err="1"/>
              <a:t>Coniglio</a:t>
            </a:r>
            <a:r>
              <a:rPr lang="en-US" dirty="0"/>
              <a:t> </a:t>
            </a:r>
            <a:r>
              <a:rPr lang="en-US" b="1" dirty="0"/>
              <a:t>(Family</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E6A84B35-5A81-437D-A854-D52BD74CB859}" type="slidenum">
              <a:rPr lang="en-US"/>
              <a:pPr>
                <a:defRPr/>
              </a:pPr>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Authorized Access Point (RDA 10.11.1)</a:t>
            </a:r>
          </a:p>
        </p:txBody>
      </p:sp>
      <p:sp>
        <p:nvSpPr>
          <p:cNvPr id="126978" name="Content Placeholder 2"/>
          <p:cNvSpPr>
            <a:spLocks noGrp="1"/>
          </p:cNvSpPr>
          <p:nvPr>
            <p:ph idx="1"/>
          </p:nvPr>
        </p:nvSpPr>
        <p:spPr/>
        <p:txBody>
          <a:bodyPr/>
          <a:lstStyle/>
          <a:p>
            <a:pPr marL="0" indent="0" eaLnBrk="1" hangingPunct="1">
              <a:spcAft>
                <a:spcPts val="1500"/>
              </a:spcAft>
              <a:buFont typeface="Arial" charset="0"/>
              <a:buNone/>
            </a:pPr>
            <a:r>
              <a:rPr lang="en-US" dirty="0"/>
              <a:t>3. Following space-colon-space $d, add the Date Associated with the Family element, if one was recorded. Normally record only the year(s).	</a:t>
            </a:r>
          </a:p>
          <a:p>
            <a:pPr marL="0" indent="0" eaLnBrk="1" hangingPunct="1">
              <a:spcAft>
                <a:spcPts val="1600"/>
              </a:spcAft>
              <a:buFont typeface="Arial" charset="0"/>
              <a:buNone/>
            </a:pPr>
            <a:r>
              <a:rPr lang="en-US" dirty="0"/>
              <a:t>	100 3_ Coniglio (Family </a:t>
            </a:r>
            <a:r>
              <a:rPr lang="en-US" b="1" dirty="0"/>
              <a:t>: $d 1912-</a:t>
            </a:r>
          </a:p>
          <a:p>
            <a:pPr marL="0" indent="0" eaLnBrk="1" hangingPunct="1">
              <a:buFont typeface="Arial" charset="0"/>
              <a:buNone/>
            </a:pPr>
            <a:r>
              <a:rPr lang="en-US" dirty="0"/>
              <a:t>If the access point is now unique and doesn’t conflict with any other family access point, you can stop here:</a:t>
            </a:r>
          </a:p>
          <a:p>
            <a:pPr marL="0" indent="0" eaLnBrk="1" hangingPunct="1">
              <a:buFont typeface="Arial" charset="0"/>
              <a:buNone/>
            </a:pPr>
            <a:r>
              <a:rPr lang="en-US" dirty="0"/>
              <a:t>	100 3_ Coniglio (Family : $d 1912- )</a:t>
            </a:r>
          </a:p>
          <a:p>
            <a:pPr marL="0"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3531EC66-3FB0-42C0-90B2-233ACC270AA6}" type="slidenum">
              <a:rPr lang="en-US"/>
              <a:pPr>
                <a:defRPr/>
              </a:pPr>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rtlCol="0">
            <a:normAutofit fontScale="90000"/>
          </a:bodyPr>
          <a:lstStyle/>
          <a:p>
            <a:pPr eaLnBrk="1" fontAlgn="auto" hangingPunct="1">
              <a:spcAft>
                <a:spcPts val="0"/>
              </a:spcAft>
              <a:defRPr/>
            </a:pPr>
            <a:r>
              <a:rPr lang="en-US" dirty="0"/>
              <a:t>Constructing the Authorized Access Point (RDA 10.11.1)</a:t>
            </a:r>
          </a:p>
        </p:txBody>
      </p:sp>
      <p:sp>
        <p:nvSpPr>
          <p:cNvPr id="129026" name="Content Placeholder 2"/>
          <p:cNvSpPr>
            <a:spLocks noGrp="1"/>
          </p:cNvSpPr>
          <p:nvPr>
            <p:ph idx="1"/>
          </p:nvPr>
        </p:nvSpPr>
        <p:spPr>
          <a:xfrm>
            <a:off x="457200" y="1371600"/>
            <a:ext cx="8229600" cy="4525963"/>
          </a:xfrm>
        </p:spPr>
        <p:txBody>
          <a:bodyPr/>
          <a:lstStyle/>
          <a:p>
            <a:pPr marL="0" indent="0" eaLnBrk="1" hangingPunct="1">
              <a:buFont typeface="Arial" charset="0"/>
              <a:buNone/>
            </a:pPr>
            <a:r>
              <a:rPr lang="en-US" dirty="0"/>
              <a:t>4. Following space-colon-space, add the Place and/or Prominent Member element, in that order, if necessary to distinguish from another access point, </a:t>
            </a:r>
            <a:r>
              <a:rPr lang="en-US" i="1" dirty="0"/>
              <a:t>or</a:t>
            </a:r>
            <a:r>
              <a:rPr lang="en-US" dirty="0"/>
              <a:t> if it assists in identifying the family</a:t>
            </a:r>
          </a:p>
          <a:p>
            <a:pPr marL="857250" lvl="1" indent="-457200" eaLnBrk="1" hangingPunct="1"/>
            <a:r>
              <a:rPr lang="en-US" dirty="0"/>
              <a:t>Record places in subfield $c</a:t>
            </a:r>
          </a:p>
          <a:p>
            <a:pPr marL="1720850" lvl="2" indent="-920750" eaLnBrk="1" hangingPunct="1">
              <a:buFont typeface="Arial" charset="0"/>
              <a:buNone/>
            </a:pPr>
            <a:r>
              <a:rPr lang="en-US" dirty="0"/>
              <a:t>100 3_ </a:t>
            </a:r>
            <a:r>
              <a:rPr lang="en-US" dirty="0" err="1"/>
              <a:t>Coniglio</a:t>
            </a:r>
            <a:r>
              <a:rPr lang="en-US" dirty="0"/>
              <a:t> (Family : $d 1912- </a:t>
            </a:r>
            <a:r>
              <a:rPr lang="en-US" b="1" dirty="0"/>
              <a:t>: $c Robertsdale, Pa.)</a:t>
            </a:r>
          </a:p>
          <a:p>
            <a:pPr marL="857250" lvl="1" indent="-457200" eaLnBrk="1" hangingPunct="1"/>
            <a:r>
              <a:rPr lang="en-US" dirty="0"/>
              <a:t>Record prominent member in subfield $g</a:t>
            </a:r>
          </a:p>
          <a:p>
            <a:pPr marL="400050" lvl="1" indent="0" eaLnBrk="1" hangingPunct="1">
              <a:buNone/>
            </a:pPr>
            <a:r>
              <a:rPr lang="en-US" sz="2400" dirty="0"/>
              <a:t>      100 3_ Coniglio (Family : $d 1912- : </a:t>
            </a:r>
            <a:r>
              <a:rPr lang="en-US" sz="2400" b="1" dirty="0"/>
              <a:t>$g Coniglio, Gaetano,</a:t>
            </a:r>
          </a:p>
          <a:p>
            <a:pPr marL="400050" lvl="1" indent="0" eaLnBrk="1" hangingPunct="1">
              <a:buNone/>
            </a:pPr>
            <a:r>
              <a:rPr lang="en-US" sz="2400" b="1" dirty="0"/>
              <a:t>                   1889-1944)</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D87D6112-BAA9-405C-A8EB-E7F136B6A3A1}" type="slidenum">
              <a:rPr lang="en-US"/>
              <a:pPr>
                <a:defRPr/>
              </a:pPr>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Authorized Access Point</a:t>
            </a:r>
            <a:br>
              <a:rPr lang="en-US"/>
            </a:br>
            <a:r>
              <a:rPr lang="en-US"/>
              <a:t>(Coniglio)</a:t>
            </a:r>
          </a:p>
        </p:txBody>
      </p:sp>
      <p:sp>
        <p:nvSpPr>
          <p:cNvPr id="3" name="Content Placeholder 2"/>
          <p:cNvSpPr>
            <a:spLocks noGrp="1"/>
          </p:cNvSpPr>
          <p:nvPr>
            <p:ph idx="1"/>
          </p:nvPr>
        </p:nvSpPr>
        <p:spPr>
          <a:xfrm>
            <a:off x="457200" y="1600200"/>
            <a:ext cx="8458200" cy="4525963"/>
          </a:xfrm>
        </p:spPr>
        <p:txBody>
          <a:bodyPr/>
          <a:lstStyle/>
          <a:p>
            <a:pPr marL="1143000" indent="-1143000">
              <a:buNone/>
            </a:pPr>
            <a:r>
              <a:rPr lang="en-US" sz="2000" dirty="0"/>
              <a:t>046	$s 1912-11-30 [or 1913-04-30] $2 </a:t>
            </a:r>
            <a:r>
              <a:rPr lang="en-US" sz="2000" dirty="0" err="1"/>
              <a:t>edtf</a:t>
            </a:r>
            <a:endParaRPr lang="en-US" sz="2000" dirty="0"/>
          </a:p>
          <a:p>
            <a:pPr marL="1143000" indent="-1143000">
              <a:buNone/>
            </a:pPr>
            <a:r>
              <a:rPr lang="en-US" sz="2000" dirty="0"/>
              <a:t>100 3_ 	</a:t>
            </a:r>
            <a:r>
              <a:rPr lang="en-US" sz="2000" b="1" dirty="0" err="1"/>
              <a:t>Coniglio</a:t>
            </a:r>
            <a:r>
              <a:rPr lang="en-US" sz="2000" b="1" dirty="0"/>
              <a:t> (Family : </a:t>
            </a:r>
            <a:r>
              <a:rPr lang="en-US" sz="2000" dirty="0"/>
              <a:t>$d</a:t>
            </a:r>
            <a:r>
              <a:rPr lang="en-US" sz="2000" b="1" dirty="0"/>
              <a:t> 1912- : </a:t>
            </a:r>
            <a:r>
              <a:rPr lang="en-US" sz="2000" dirty="0"/>
              <a:t>$g</a:t>
            </a:r>
            <a:r>
              <a:rPr lang="en-US" sz="2000" b="1" dirty="0"/>
              <a:t> </a:t>
            </a:r>
            <a:r>
              <a:rPr lang="en-US" sz="2000" b="1" dirty="0" err="1"/>
              <a:t>Coniglio</a:t>
            </a:r>
            <a:r>
              <a:rPr lang="en-US" sz="2000" b="1" dirty="0"/>
              <a:t>, Gaetano, 1889-1944</a:t>
            </a:r>
            <a:r>
              <a:rPr lang="en-US" sz="2000" dirty="0"/>
              <a:t>) [or use Rosa, or use a place]</a:t>
            </a:r>
          </a:p>
          <a:p>
            <a:pPr marL="1143000" indent="-1143000">
              <a:buNone/>
            </a:pPr>
            <a:r>
              <a:rPr lang="en-US" sz="2000" dirty="0"/>
              <a:t>370      	$e </a:t>
            </a:r>
            <a:r>
              <a:rPr lang="en-US" sz="2000" dirty="0" err="1"/>
              <a:t>Serradifalco</a:t>
            </a:r>
            <a:r>
              <a:rPr lang="en-US" sz="2000" dirty="0"/>
              <a:t> (Italy) $e Robertsdale (Pa.) $2 </a:t>
            </a:r>
            <a:r>
              <a:rPr lang="en-US" sz="2000" dirty="0" err="1"/>
              <a:t>naf</a:t>
            </a:r>
            <a:r>
              <a:rPr lang="en-US" sz="2000" dirty="0"/>
              <a:t> </a:t>
            </a:r>
          </a:p>
          <a:p>
            <a:pPr marL="1143000" indent="-1143000">
              <a:buNone/>
            </a:pPr>
            <a:r>
              <a:rPr lang="en-US" sz="2000" dirty="0"/>
              <a:t>376	Families $2 </a:t>
            </a:r>
            <a:r>
              <a:rPr lang="en-US" sz="2000" dirty="0" err="1"/>
              <a:t>lcsh</a:t>
            </a:r>
            <a:r>
              <a:rPr lang="en-US" sz="2000" dirty="0"/>
              <a:t> </a:t>
            </a:r>
          </a:p>
          <a:p>
            <a:pPr marL="1143000" indent="-1143000">
              <a:buNone/>
            </a:pPr>
            <a:r>
              <a:rPr lang="en-US" sz="2000" dirty="0"/>
              <a:t>376	$b </a:t>
            </a:r>
            <a:r>
              <a:rPr lang="en-US" sz="2000" dirty="0" err="1"/>
              <a:t>Coniglio</a:t>
            </a:r>
            <a:r>
              <a:rPr lang="en-US" sz="2000" dirty="0"/>
              <a:t>, Gaetano, 1889-1944 $b </a:t>
            </a:r>
            <a:r>
              <a:rPr lang="en-US" sz="2000" dirty="0" err="1"/>
              <a:t>Coniglio</a:t>
            </a:r>
            <a:r>
              <a:rPr lang="en-US" sz="2000" dirty="0"/>
              <a:t>, Rosa </a:t>
            </a:r>
            <a:r>
              <a:rPr lang="en-US" sz="2000" dirty="0" err="1"/>
              <a:t>Alessi</a:t>
            </a:r>
            <a:r>
              <a:rPr lang="en-US" sz="2000" dirty="0"/>
              <a:t>, 1893-1972</a:t>
            </a:r>
          </a:p>
          <a:p>
            <a:pPr marL="1143000" indent="-1143000">
              <a:buNone/>
            </a:pPr>
            <a:r>
              <a:rPr lang="en-US" sz="2000" dirty="0"/>
              <a:t>377</a:t>
            </a:r>
            <a:r>
              <a:rPr lang="en-US" sz="2000" b="1" dirty="0"/>
              <a:t>	</a:t>
            </a:r>
            <a:r>
              <a:rPr lang="en-US" sz="2000" dirty="0" err="1"/>
              <a:t>eng</a:t>
            </a:r>
            <a:endParaRPr lang="en-US" sz="2000" dirty="0"/>
          </a:p>
          <a:p>
            <a:pPr marL="1143000" indent="-1143000">
              <a:buNone/>
            </a:pPr>
            <a:r>
              <a:rPr lang="en-US" sz="2000" dirty="0"/>
              <a:t>670	The Coniglio family website, 8 April 2014 $b (Coniglio family, descendants of Gaetano and Rosa Alessi Coniglio, who married 30 November 1912 in </a:t>
            </a:r>
            <a:r>
              <a:rPr lang="en-US" sz="2000" dirty="0" err="1"/>
              <a:t>Serradifalco</a:t>
            </a:r>
            <a:r>
              <a:rPr lang="en-US" sz="2000" dirty="0"/>
              <a:t>, Italy and emigrated to the United States 30 April 1913; the family settled in Robertsdale, Pennsylvania)</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88</a:t>
            </a:fld>
            <a:endParaRPr lang="en-US"/>
          </a:p>
        </p:txBody>
      </p:sp>
    </p:spTree>
    <p:extLst>
      <p:ext uri="{BB962C8B-B14F-4D97-AF65-F5344CB8AC3E}">
        <p14:creationId xmlns:p14="http://schemas.microsoft.com/office/powerpoint/2010/main" val="4106854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Authorized Access Point</a:t>
            </a:r>
            <a:br>
              <a:rPr lang="en-US"/>
            </a:br>
            <a:r>
              <a:rPr lang="en-US"/>
              <a:t>(Cunningham)</a:t>
            </a:r>
          </a:p>
        </p:txBody>
      </p:sp>
      <p:sp>
        <p:nvSpPr>
          <p:cNvPr id="3" name="Content Placeholder 2"/>
          <p:cNvSpPr>
            <a:spLocks noGrp="1"/>
          </p:cNvSpPr>
          <p:nvPr>
            <p:ph idx="1"/>
          </p:nvPr>
        </p:nvSpPr>
        <p:spPr/>
        <p:txBody>
          <a:bodyPr/>
          <a:lstStyle/>
          <a:p>
            <a:pPr marL="1149350" indent="-1149350">
              <a:buNone/>
            </a:pPr>
            <a:r>
              <a:rPr lang="en-US" sz="2000" dirty="0"/>
              <a:t>046	$s 1795 [or you might choose 1818, when they arrived in Kentucky] $2 </a:t>
            </a:r>
            <a:r>
              <a:rPr lang="en-US" sz="2000" dirty="0" err="1"/>
              <a:t>edtf</a:t>
            </a:r>
            <a:endParaRPr lang="en-US" sz="2000" dirty="0"/>
          </a:p>
          <a:p>
            <a:pPr marL="1149350" indent="-1149350">
              <a:buNone/>
            </a:pPr>
            <a:r>
              <a:rPr lang="en-US" sz="2000" dirty="0"/>
              <a:t>100 3_ 	</a:t>
            </a:r>
            <a:r>
              <a:rPr lang="en-US" sz="2000" b="1" dirty="0"/>
              <a:t>Cunningham (Family :</a:t>
            </a:r>
            <a:r>
              <a:rPr lang="en-US" sz="2000" dirty="0"/>
              <a:t> $d </a:t>
            </a:r>
            <a:r>
              <a:rPr lang="en-US" sz="2000" b="1" dirty="0"/>
              <a:t>1795-</a:t>
            </a:r>
            <a:r>
              <a:rPr lang="en-US" sz="2000" dirty="0"/>
              <a:t> : $c </a:t>
            </a:r>
            <a:r>
              <a:rPr lang="en-US" sz="2000" b="1" dirty="0"/>
              <a:t>Trigg County, Ky.</a:t>
            </a:r>
            <a:r>
              <a:rPr lang="en-US" sz="2000" dirty="0"/>
              <a:t>) [or record prominent member </a:t>
            </a:r>
          </a:p>
          <a:p>
            <a:pPr marL="1149350" indent="-1149350">
              <a:buNone/>
            </a:pPr>
            <a:r>
              <a:rPr lang="en-US" sz="2000" dirty="0"/>
              <a:t>370      	$e Trigg County (Ky.) $2 </a:t>
            </a:r>
            <a:r>
              <a:rPr lang="en-US" sz="2000" dirty="0" err="1"/>
              <a:t>naf</a:t>
            </a:r>
            <a:r>
              <a:rPr lang="en-US" sz="2000" dirty="0"/>
              <a:t> $s 1818</a:t>
            </a:r>
          </a:p>
          <a:p>
            <a:pPr marL="1149350" indent="-1149350">
              <a:buNone/>
            </a:pPr>
            <a:r>
              <a:rPr lang="en-US" sz="2000" dirty="0"/>
              <a:t>376	Families $2 </a:t>
            </a:r>
            <a:r>
              <a:rPr lang="en-US" sz="2000" dirty="0" err="1"/>
              <a:t>lcsh</a:t>
            </a:r>
            <a:r>
              <a:rPr lang="en-US" sz="2000" dirty="0"/>
              <a:t> </a:t>
            </a:r>
          </a:p>
          <a:p>
            <a:pPr marL="1149350" indent="-1149350">
              <a:buNone/>
            </a:pPr>
            <a:r>
              <a:rPr lang="en-US" sz="2000" dirty="0"/>
              <a:t>376	$b Cunningham, William, 1765-1823 $b Cunningham, Nancy, 1776-1830 $2 </a:t>
            </a:r>
            <a:r>
              <a:rPr lang="en-US" sz="2000" dirty="0" err="1"/>
              <a:t>naf</a:t>
            </a:r>
            <a:endParaRPr lang="en-US" sz="2000" dirty="0"/>
          </a:p>
          <a:p>
            <a:pPr marL="1149350" indent="-1149350">
              <a:buNone/>
            </a:pPr>
            <a:r>
              <a:rPr lang="en-US" sz="2000" dirty="0"/>
              <a:t>377</a:t>
            </a:r>
            <a:r>
              <a:rPr lang="en-US" sz="2000" b="1" dirty="0"/>
              <a:t>	</a:t>
            </a:r>
            <a:r>
              <a:rPr lang="en-US" sz="2000" dirty="0" err="1"/>
              <a:t>eng</a:t>
            </a:r>
            <a:endParaRPr lang="en-US" sz="2000" dirty="0"/>
          </a:p>
          <a:p>
            <a:pPr marL="1149350" indent="-1149350">
              <a:buNone/>
            </a:pPr>
            <a:r>
              <a:rPr lang="en-US" sz="2000" dirty="0"/>
              <a:t>670	The Cunningham family cookbook, 1997: $b pages 5-6 (descendants of William and Nancy Cunningham. William emigrated from Scotland some time after 1785 and married Nancy </a:t>
            </a:r>
            <a:r>
              <a:rPr lang="en-US" sz="2000" dirty="0" err="1"/>
              <a:t>Carr</a:t>
            </a:r>
            <a:r>
              <a:rPr lang="en-US" sz="2000" dirty="0"/>
              <a:t> in 1795. The family settled in Trigg County, Kentucky in 1818)</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89</a:t>
            </a:fld>
            <a:endParaRPr lang="en-US"/>
          </a:p>
        </p:txBody>
      </p:sp>
    </p:spTree>
    <p:extLst>
      <p:ext uri="{BB962C8B-B14F-4D97-AF65-F5344CB8AC3E}">
        <p14:creationId xmlns:p14="http://schemas.microsoft.com/office/powerpoint/2010/main" val="13971422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Authorized Access Point</a:t>
            </a:r>
            <a:br>
              <a:rPr lang="en-US"/>
            </a:br>
            <a:r>
              <a:rPr lang="en-US"/>
              <a:t>(Linnell)</a:t>
            </a:r>
          </a:p>
        </p:txBody>
      </p:sp>
      <p:sp>
        <p:nvSpPr>
          <p:cNvPr id="3" name="Content Placeholder 2"/>
          <p:cNvSpPr>
            <a:spLocks noGrp="1"/>
          </p:cNvSpPr>
          <p:nvPr>
            <p:ph idx="1"/>
          </p:nvPr>
        </p:nvSpPr>
        <p:spPr/>
        <p:txBody>
          <a:bodyPr/>
          <a:lstStyle/>
          <a:p>
            <a:pPr marL="1149350" indent="-1149350">
              <a:buNone/>
            </a:pPr>
            <a:r>
              <a:rPr lang="en-US" sz="1800" dirty="0"/>
              <a:t>046	$s 1638 $2 </a:t>
            </a:r>
            <a:r>
              <a:rPr lang="en-US" sz="1800" dirty="0" err="1"/>
              <a:t>edtf</a:t>
            </a:r>
            <a:endParaRPr lang="en-US" sz="1800" dirty="0"/>
          </a:p>
          <a:p>
            <a:pPr marL="1149350" indent="-1149350">
              <a:buNone/>
            </a:pPr>
            <a:r>
              <a:rPr lang="en-US" sz="1800" dirty="0"/>
              <a:t>100 3_ 	</a:t>
            </a:r>
            <a:r>
              <a:rPr lang="en-US" sz="1800" b="1" dirty="0"/>
              <a:t>Linnell (Family : </a:t>
            </a:r>
            <a:r>
              <a:rPr lang="en-US" sz="1800" dirty="0"/>
              <a:t>$d </a:t>
            </a:r>
            <a:r>
              <a:rPr lang="en-US" sz="1800" b="1" dirty="0"/>
              <a:t>1638- :</a:t>
            </a:r>
            <a:r>
              <a:rPr lang="en-US" sz="1800" dirty="0"/>
              <a:t> $c </a:t>
            </a:r>
            <a:r>
              <a:rPr lang="en-US" sz="1800" b="1" dirty="0"/>
              <a:t>North America)</a:t>
            </a:r>
            <a:r>
              <a:rPr lang="en-US" sz="1800" dirty="0"/>
              <a:t> [or use prominent member]</a:t>
            </a:r>
            <a:endParaRPr lang="en-US" sz="1800" b="1" dirty="0"/>
          </a:p>
          <a:p>
            <a:pPr marL="1149350" indent="-1149350">
              <a:buNone/>
            </a:pPr>
            <a:r>
              <a:rPr lang="en-US" sz="1800" dirty="0"/>
              <a:t>370        	$e North America $e Cape Cod (Mass.) $2 </a:t>
            </a:r>
            <a:r>
              <a:rPr lang="en-US" sz="1800" dirty="0" err="1"/>
              <a:t>lcsh</a:t>
            </a:r>
            <a:endParaRPr lang="en-US" sz="1800" dirty="0"/>
          </a:p>
          <a:p>
            <a:pPr marL="1149350" indent="-1149350">
              <a:buNone/>
            </a:pPr>
            <a:r>
              <a:rPr lang="en-US" sz="1800" dirty="0"/>
              <a:t>370        	$e Scituate (Mass.) $e Barnstable (Mass.) $e Massachusetts $c United States $2 </a:t>
            </a:r>
            <a:r>
              <a:rPr lang="en-US" sz="1800" dirty="0" err="1"/>
              <a:t>naf</a:t>
            </a:r>
            <a:r>
              <a:rPr lang="en-US" sz="1800" dirty="0"/>
              <a:t>  </a:t>
            </a:r>
            <a:r>
              <a:rPr lang="en-US" sz="1800" i="1" dirty="0"/>
              <a:t>[all possible, but probably not all would be recorded]</a:t>
            </a:r>
          </a:p>
          <a:p>
            <a:pPr marL="1149350" indent="-1149350">
              <a:buNone/>
            </a:pPr>
            <a:r>
              <a:rPr lang="en-US" sz="1800" dirty="0"/>
              <a:t>376	Families $2 </a:t>
            </a:r>
            <a:r>
              <a:rPr lang="en-US" sz="1800" dirty="0" err="1"/>
              <a:t>lcsh</a:t>
            </a:r>
            <a:r>
              <a:rPr lang="en-US" sz="1800" dirty="0"/>
              <a:t> </a:t>
            </a:r>
          </a:p>
          <a:p>
            <a:pPr marL="1149350" indent="-1149350">
              <a:buNone/>
            </a:pPr>
            <a:r>
              <a:rPr lang="en-US" sz="1800" dirty="0"/>
              <a:t>376	$b </a:t>
            </a:r>
            <a:r>
              <a:rPr lang="en-US" sz="1800" dirty="0" err="1"/>
              <a:t>Linnell</a:t>
            </a:r>
            <a:r>
              <a:rPr lang="en-US" sz="1800" dirty="0"/>
              <a:t>, Robert, 1584-1662 $2 </a:t>
            </a:r>
            <a:r>
              <a:rPr lang="en-US" sz="1800" dirty="0" err="1"/>
              <a:t>naf</a:t>
            </a:r>
            <a:endParaRPr lang="en-US" sz="1800" dirty="0"/>
          </a:p>
          <a:p>
            <a:pPr marL="1149350" indent="-1149350">
              <a:buNone/>
            </a:pPr>
            <a:r>
              <a:rPr lang="en-US" sz="1800" dirty="0"/>
              <a:t>377</a:t>
            </a:r>
            <a:r>
              <a:rPr lang="en-US" sz="1800" b="1" dirty="0"/>
              <a:t>	</a:t>
            </a:r>
            <a:r>
              <a:rPr lang="en-US" sz="1800" dirty="0" err="1"/>
              <a:t>eng</a:t>
            </a:r>
            <a:endParaRPr lang="en-US" sz="1800" dirty="0"/>
          </a:p>
          <a:p>
            <a:pPr marL="1149350" indent="-1149350">
              <a:buNone/>
            </a:pPr>
            <a:r>
              <a:rPr lang="en-US" sz="1800" dirty="0"/>
              <a:t>670	</a:t>
            </a:r>
            <a:r>
              <a:rPr lang="en-US" sz="1800" dirty="0" err="1"/>
              <a:t>Linnell</a:t>
            </a:r>
            <a:r>
              <a:rPr lang="en-US" sz="1800" dirty="0"/>
              <a:t> family newsletter, April 1991.</a:t>
            </a:r>
          </a:p>
          <a:p>
            <a:pPr marL="1149350" indent="-1149350">
              <a:buNone/>
            </a:pPr>
            <a:r>
              <a:rPr lang="en-US" sz="1800" dirty="0"/>
              <a:t>670	</a:t>
            </a:r>
            <a:r>
              <a:rPr lang="en-US" sz="1800" dirty="0" err="1"/>
              <a:t>Linnell</a:t>
            </a:r>
            <a:r>
              <a:rPr lang="en-US" sz="1800" dirty="0"/>
              <a:t> Family Association website, 8 April 2014 $b (The </a:t>
            </a:r>
            <a:r>
              <a:rPr lang="en-US" sz="1800" dirty="0" err="1"/>
              <a:t>Linnell</a:t>
            </a:r>
            <a:r>
              <a:rPr lang="en-US" sz="1800" dirty="0"/>
              <a:t> family consists of all </a:t>
            </a:r>
            <a:r>
              <a:rPr lang="en-US" sz="1800" dirty="0" err="1"/>
              <a:t>Linnells</a:t>
            </a:r>
            <a:r>
              <a:rPr lang="en-US" sz="1800" dirty="0"/>
              <a:t> in North America, all presumed to be descendants of Robert </a:t>
            </a:r>
            <a:r>
              <a:rPr lang="en-US" sz="1800" dirty="0" err="1"/>
              <a:t>Linnell</a:t>
            </a:r>
            <a:r>
              <a:rPr lang="en-US" sz="1800" dirty="0"/>
              <a:t>, who came to Scituate, Massachusetts with his children and second wife in 1638. The family later settled on Cape Cod)</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9E3B6C1D-0A64-44B3-8B9C-DFA8D7B038DA}" type="slidenum">
              <a:rPr lang="en-US" smtClean="0"/>
              <a:pPr>
                <a:defRPr/>
              </a:pPr>
              <a:t>90</a:t>
            </a:fld>
            <a:endParaRPr lang="en-US"/>
          </a:p>
        </p:txBody>
      </p:sp>
    </p:spTree>
    <p:extLst>
      <p:ext uri="{BB962C8B-B14F-4D97-AF65-F5344CB8AC3E}">
        <p14:creationId xmlns:p14="http://schemas.microsoft.com/office/powerpoint/2010/main" val="1244365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a Variant Access Point (RDA 10.11.2)</a:t>
            </a:r>
          </a:p>
        </p:txBody>
      </p:sp>
      <p:sp>
        <p:nvSpPr>
          <p:cNvPr id="131074" name="Content Placeholder 2"/>
          <p:cNvSpPr>
            <a:spLocks noGrp="1"/>
          </p:cNvSpPr>
          <p:nvPr>
            <p:ph idx="1"/>
          </p:nvPr>
        </p:nvSpPr>
        <p:spPr/>
        <p:txBody>
          <a:bodyPr/>
          <a:lstStyle/>
          <a:p>
            <a:pPr marL="0" indent="0" eaLnBrk="1" hangingPunct="1">
              <a:buFont typeface="Arial" charset="0"/>
              <a:buNone/>
            </a:pPr>
            <a:r>
              <a:rPr lang="en-US" dirty="0"/>
              <a:t>1. Record a variant name (RDA 10.2.3) or the preferred name (RDA 10.2.2) for the family in 400 subfield $a (and $c if necessary)</a:t>
            </a:r>
          </a:p>
          <a:p>
            <a:pPr marL="0" indent="0" eaLnBrk="1" hangingPunct="1">
              <a:buFont typeface="Arial" charset="0"/>
              <a:buNone/>
            </a:pPr>
            <a:r>
              <a:rPr lang="en-US" dirty="0"/>
              <a:t>2. Following an opening parenthesis, add a term indicating the type of family</a:t>
            </a:r>
          </a:p>
          <a:p>
            <a:pPr marL="400050" lvl="2" indent="0" eaLnBrk="1" hangingPunct="1">
              <a:buFont typeface="Arial" charset="0"/>
              <a:buNone/>
            </a:pPr>
            <a:r>
              <a:rPr lang="en-US" dirty="0"/>
              <a:t>100 3_ Shrewsbury (Family : $c Great Britain)</a:t>
            </a:r>
          </a:p>
          <a:p>
            <a:pPr marL="400050" lvl="2" indent="0" eaLnBrk="1" hangingPunct="1">
              <a:buFont typeface="Arial" charset="0"/>
              <a:buNone/>
            </a:pPr>
            <a:r>
              <a:rPr lang="en-US" dirty="0"/>
              <a:t>400 3_ Shrewsbury, $c Earls of (Family)</a:t>
            </a:r>
          </a:p>
          <a:p>
            <a:pPr marL="400050" lvl="2" indent="0" eaLnBrk="1" hangingPunct="1">
              <a:buFont typeface="Arial" charset="0"/>
              <a:buNone/>
            </a:pPr>
            <a:endParaRPr lang="en-US" dirty="0"/>
          </a:p>
          <a:p>
            <a:pPr marL="400050" lvl="2" indent="0" eaLnBrk="1" hangingPunct="1">
              <a:buFont typeface="Arial" charset="0"/>
              <a:buNone/>
            </a:pPr>
            <a:r>
              <a:rPr lang="en-US" dirty="0"/>
              <a:t>100 3_ Von Braun (Family : $d 1880-1912 : $c N.Y.)</a:t>
            </a:r>
          </a:p>
          <a:p>
            <a:pPr marL="400050" lvl="2" indent="0" eaLnBrk="1" hangingPunct="1">
              <a:buFont typeface="Arial" charset="0"/>
              <a:buNone/>
            </a:pPr>
            <a:r>
              <a:rPr lang="en-US" dirty="0"/>
              <a:t>400 3_ Braun (Family)</a:t>
            </a:r>
          </a:p>
          <a:p>
            <a:pPr marL="400050" lvl="2" indent="0" eaLnBrk="1" hangingPunct="1">
              <a:buFont typeface="Arial" charset="0"/>
              <a:buNone/>
            </a:pPr>
            <a:endParaRPr lang="en-US" dirty="0"/>
          </a:p>
          <a:p>
            <a:pPr marL="0"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10D2091B-A8F5-4418-9A3F-6862A5C9CF8B}" type="slidenum">
              <a:rPr lang="en-US"/>
              <a:pPr>
                <a:defRPr/>
              </a:pPr>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Variant Access Point (RDA 10.11.2)</a:t>
            </a:r>
          </a:p>
        </p:txBody>
      </p:sp>
      <p:sp>
        <p:nvSpPr>
          <p:cNvPr id="133122" name="Content Placeholder 2"/>
          <p:cNvSpPr>
            <a:spLocks noGrp="1"/>
          </p:cNvSpPr>
          <p:nvPr>
            <p:ph idx="1"/>
          </p:nvPr>
        </p:nvSpPr>
        <p:spPr/>
        <p:txBody>
          <a:bodyPr/>
          <a:lstStyle/>
          <a:p>
            <a:pPr marL="0" indent="0" eaLnBrk="1" hangingPunct="1">
              <a:buFont typeface="Arial" charset="0"/>
              <a:buNone/>
            </a:pPr>
            <a:r>
              <a:rPr lang="en-US" dirty="0"/>
              <a:t>3. Add date, place, or prominent member elements as appropriate.</a:t>
            </a:r>
          </a:p>
          <a:p>
            <a:pPr marL="400050" lvl="2" indent="0" eaLnBrk="1" hangingPunct="1">
              <a:buFont typeface="Arial" charset="0"/>
              <a:buNone/>
            </a:pPr>
            <a:endParaRPr lang="en-US" dirty="0"/>
          </a:p>
          <a:p>
            <a:pPr marL="400050" lvl="2" indent="0" eaLnBrk="1" hangingPunct="1">
              <a:buFont typeface="Arial" charset="0"/>
              <a:buNone/>
            </a:pPr>
            <a:r>
              <a:rPr lang="en-US" dirty="0"/>
              <a:t>100 3_ Shrewsbury (Family : $c Great Britain)</a:t>
            </a:r>
          </a:p>
          <a:p>
            <a:pPr marL="400050" lvl="2" indent="0" eaLnBrk="1" hangingPunct="1">
              <a:buFont typeface="Arial" charset="0"/>
              <a:buNone/>
            </a:pPr>
            <a:r>
              <a:rPr lang="en-US" dirty="0"/>
              <a:t>400 3_ Shrewsbury, $c Earls of (Family : Great Britain)</a:t>
            </a:r>
          </a:p>
          <a:p>
            <a:pPr marL="400050" lvl="2" indent="0" eaLnBrk="1" hangingPunct="1">
              <a:buFont typeface="Arial" charset="0"/>
              <a:buNone/>
            </a:pPr>
            <a:endParaRPr lang="en-US" dirty="0"/>
          </a:p>
          <a:p>
            <a:pPr marL="400050" lvl="2" indent="0" eaLnBrk="1" hangingPunct="1">
              <a:buFont typeface="Arial" charset="0"/>
              <a:buNone/>
            </a:pPr>
            <a:r>
              <a:rPr lang="en-US" dirty="0"/>
              <a:t>100 3_ Von Braun (Family : $d 1880-1912 : $c N.Y.)</a:t>
            </a:r>
          </a:p>
          <a:p>
            <a:pPr marL="400050" lvl="2" indent="0" eaLnBrk="1" hangingPunct="1">
              <a:buFont typeface="Arial" charset="0"/>
              <a:buNone/>
            </a:pPr>
            <a:r>
              <a:rPr lang="en-US" dirty="0"/>
              <a:t>400 3_ Braun (Family : $d 1880-1912 : $c N.Y.)</a:t>
            </a:r>
          </a:p>
          <a:p>
            <a:pPr marL="0" indent="0" eaLnBrk="1" hangingPunct="1">
              <a:buFont typeface="Arial" charset="0"/>
              <a:buNone/>
            </a:pPr>
            <a:endParaRPr lang="en-US" dirty="0"/>
          </a:p>
          <a:p>
            <a:pPr marL="0" indent="0" eaLnBrk="1" hangingPunct="1">
              <a:buFont typeface="Arial" charset="0"/>
              <a:buNone/>
            </a:pPr>
            <a:endParaRPr lang="en-US" dirty="0"/>
          </a:p>
          <a:p>
            <a:pPr marL="0"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F44AF596-95A1-43BC-8860-672E93DDD668}" type="slidenum">
              <a:rPr lang="en-US"/>
              <a:pPr>
                <a:defRPr/>
              </a:pPr>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the Variant Access Point (RDA 10.11.2)</a:t>
            </a:r>
          </a:p>
        </p:txBody>
      </p:sp>
      <p:sp>
        <p:nvSpPr>
          <p:cNvPr id="135170" name="Content Placeholder 2"/>
          <p:cNvSpPr>
            <a:spLocks noGrp="1"/>
          </p:cNvSpPr>
          <p:nvPr>
            <p:ph idx="1"/>
          </p:nvPr>
        </p:nvSpPr>
        <p:spPr/>
        <p:txBody>
          <a:bodyPr/>
          <a:lstStyle/>
          <a:p>
            <a:pPr marL="0" indent="0" eaLnBrk="1" hangingPunct="1">
              <a:buFont typeface="Arial" charset="0"/>
              <a:buNone/>
            </a:pPr>
            <a:r>
              <a:rPr lang="en-US" dirty="0"/>
              <a:t>Variant access points with different choices of qualifiers may also be recorded, if considered useful for identification</a:t>
            </a:r>
          </a:p>
          <a:p>
            <a:pPr marL="457200" lvl="3" indent="0" eaLnBrk="1" hangingPunct="1">
              <a:buFont typeface="Arial" charset="0"/>
              <a:buNone/>
            </a:pPr>
            <a:endParaRPr lang="en-US" dirty="0"/>
          </a:p>
          <a:p>
            <a:pPr marL="1371600" lvl="3" indent="-914400" eaLnBrk="1" hangingPunct="1">
              <a:buFont typeface="Arial" charset="0"/>
              <a:buNone/>
            </a:pPr>
            <a:r>
              <a:rPr lang="en-US" sz="2400" dirty="0"/>
              <a:t>100 3_ </a:t>
            </a:r>
            <a:r>
              <a:rPr lang="en-US" sz="2400" dirty="0" err="1"/>
              <a:t>Coniglio</a:t>
            </a:r>
            <a:r>
              <a:rPr lang="en-US" sz="2400" dirty="0"/>
              <a:t> (Family : $d 1912- : $c Robertsdale, Pa.)</a:t>
            </a:r>
          </a:p>
          <a:p>
            <a:pPr marL="1371600" lvl="3" indent="-914400" eaLnBrk="1" hangingPunct="1">
              <a:buNone/>
            </a:pPr>
            <a:r>
              <a:rPr lang="en-US" sz="2400" dirty="0"/>
              <a:t>400 3_ </a:t>
            </a:r>
            <a:r>
              <a:rPr lang="en-US" sz="2400" dirty="0" err="1"/>
              <a:t>Coniglio</a:t>
            </a:r>
            <a:r>
              <a:rPr lang="en-US" sz="2400" dirty="0"/>
              <a:t> (Family : $d 1912- : $g </a:t>
            </a:r>
            <a:r>
              <a:rPr lang="en-US" sz="2400" dirty="0" err="1"/>
              <a:t>Coniglio</a:t>
            </a:r>
            <a:r>
              <a:rPr lang="en-US" sz="2400" dirty="0"/>
              <a:t>, Gaetano, 1889-1944)</a:t>
            </a:r>
          </a:p>
          <a:p>
            <a:pPr marL="1371600" lvl="3" indent="-914400" eaLnBrk="1" hangingPunct="1">
              <a:buNone/>
            </a:pPr>
            <a:r>
              <a:rPr lang="en-US" sz="2400" dirty="0"/>
              <a:t>400 3_ </a:t>
            </a:r>
            <a:r>
              <a:rPr lang="en-US" sz="2400" dirty="0" err="1"/>
              <a:t>Coniglio</a:t>
            </a:r>
            <a:r>
              <a:rPr lang="en-US" sz="2400" dirty="0"/>
              <a:t> (Family : $d 1912- : $g </a:t>
            </a:r>
            <a:r>
              <a:rPr lang="en-US" sz="2400" dirty="0" err="1"/>
              <a:t>Coniglio</a:t>
            </a:r>
            <a:r>
              <a:rPr lang="en-US" sz="2400" dirty="0"/>
              <a:t>, Rosa </a:t>
            </a:r>
            <a:r>
              <a:rPr lang="en-US" sz="2400" dirty="0" err="1"/>
              <a:t>Alessi</a:t>
            </a:r>
            <a:r>
              <a:rPr lang="en-US" sz="2400" dirty="0"/>
              <a:t>, 1893-1972)</a:t>
            </a:r>
          </a:p>
          <a:p>
            <a:pPr marL="1371600" lvl="3" indent="-914400" eaLnBrk="1" hangingPunct="1">
              <a:buNone/>
            </a:pPr>
            <a:endParaRPr lang="en-US" sz="2400" dirty="0"/>
          </a:p>
          <a:p>
            <a:pPr marL="457200" lvl="3" indent="0" eaLnBrk="1" hangingPunct="1">
              <a:buFont typeface="Arial" charset="0"/>
              <a:buNone/>
            </a:pPr>
            <a:endParaRPr lang="en-US" dirty="0"/>
          </a:p>
          <a:p>
            <a:pPr marL="0" indent="0" eaLnBrk="1" hangingPunct="1">
              <a:buFont typeface="Arial" charset="0"/>
              <a:buNone/>
            </a:pPr>
            <a:endParaRPr lang="en-US" dirty="0"/>
          </a:p>
          <a:p>
            <a:pPr marL="0" indent="0" eaLnBrk="1" hangingPunct="1">
              <a:buFont typeface="Arial" charset="0"/>
              <a:buNone/>
            </a:pPr>
            <a:endParaRPr lang="en-US" dirty="0"/>
          </a:p>
          <a:p>
            <a:pPr marL="0"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0405A2B7-D5ED-4704-A88C-40355FADE2E4}" type="slidenum">
              <a:rPr lang="en-US"/>
              <a:pPr>
                <a:defRPr/>
              </a:pPr>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p:txBody>
          <a:bodyPr/>
          <a:lstStyle/>
          <a:p>
            <a:pPr eaLnBrk="1" hangingPunct="1"/>
            <a:r>
              <a:rPr lang="en-US"/>
              <a:t>Related Persons (RDA 30)</a:t>
            </a:r>
          </a:p>
        </p:txBody>
      </p:sp>
      <p:sp>
        <p:nvSpPr>
          <p:cNvPr id="137218" name="Content Placeholder 2"/>
          <p:cNvSpPr>
            <a:spLocks noGrp="1"/>
          </p:cNvSpPr>
          <p:nvPr>
            <p:ph idx="1"/>
          </p:nvPr>
        </p:nvSpPr>
        <p:spPr>
          <a:xfrm>
            <a:off x="457200" y="1143000"/>
            <a:ext cx="8229600" cy="5257800"/>
          </a:xfrm>
        </p:spPr>
        <p:txBody>
          <a:bodyPr/>
          <a:lstStyle/>
          <a:p>
            <a:pPr marL="0" indent="0" eaLnBrk="1" hangingPunct="1">
              <a:buNone/>
            </a:pPr>
            <a:r>
              <a:rPr lang="en-US" sz="2400" dirty="0"/>
              <a:t>Related persons are recorded in 500 fields, and may include a relationship designator in subfield $</a:t>
            </a:r>
            <a:r>
              <a:rPr lang="en-US" sz="2400" dirty="0" err="1"/>
              <a:t>i</a:t>
            </a:r>
            <a:r>
              <a:rPr lang="en-US" sz="2400" dirty="0"/>
              <a:t> (from RDA Appendix K), with $w r. The related person must be established in the LC/NACO Authority File.</a:t>
            </a:r>
            <a:endParaRPr lang="en-US" sz="2800" dirty="0"/>
          </a:p>
          <a:p>
            <a:pPr marL="1149350" indent="-1149350">
              <a:buNone/>
            </a:pPr>
            <a:endParaRPr lang="en-US" sz="1800" dirty="0"/>
          </a:p>
          <a:p>
            <a:pPr marL="1149350" indent="-1149350">
              <a:buNone/>
            </a:pPr>
            <a:r>
              <a:rPr lang="en-US" sz="1800" dirty="0"/>
              <a:t>046	$s 1795 [or you might choose 1818, when they arrived in Kentucky] $2 </a:t>
            </a:r>
            <a:r>
              <a:rPr lang="en-US" sz="1800" dirty="0" err="1"/>
              <a:t>edtf</a:t>
            </a:r>
            <a:endParaRPr lang="en-US" sz="1800" dirty="0"/>
          </a:p>
          <a:p>
            <a:pPr marL="1149350" indent="-1149350">
              <a:buNone/>
            </a:pPr>
            <a:r>
              <a:rPr lang="en-US" sz="1800" dirty="0"/>
              <a:t>100 3_ 	Cunningham (Family : $d 1795- : $c Trigg County, Ky.) [or record prominent member </a:t>
            </a:r>
          </a:p>
          <a:p>
            <a:pPr marL="1149350" indent="-1149350">
              <a:buNone/>
            </a:pPr>
            <a:r>
              <a:rPr lang="en-US" sz="1800" dirty="0"/>
              <a:t>370      	$e Trigg County (Ky.) $2 </a:t>
            </a:r>
            <a:r>
              <a:rPr lang="en-US" sz="1800" dirty="0" err="1"/>
              <a:t>naf</a:t>
            </a:r>
            <a:r>
              <a:rPr lang="en-US" sz="1800" dirty="0"/>
              <a:t> $s 1818</a:t>
            </a:r>
          </a:p>
          <a:p>
            <a:pPr marL="1149350" indent="-1149350">
              <a:buNone/>
            </a:pPr>
            <a:r>
              <a:rPr lang="en-US" sz="1800" dirty="0"/>
              <a:t>376	Families $2 </a:t>
            </a:r>
            <a:r>
              <a:rPr lang="en-US" sz="1800" dirty="0" err="1"/>
              <a:t>lcsh</a:t>
            </a:r>
            <a:r>
              <a:rPr lang="en-US" sz="1800" dirty="0"/>
              <a:t> </a:t>
            </a:r>
          </a:p>
          <a:p>
            <a:pPr marL="1149350" indent="-1149350">
              <a:buNone/>
            </a:pPr>
            <a:r>
              <a:rPr lang="en-US" sz="1800" dirty="0"/>
              <a:t>376	$b Cunningham, William, 1765-1823 $b Cunningham, Nancy, 1776-1830 $2 </a:t>
            </a:r>
            <a:r>
              <a:rPr lang="en-US" sz="1800" dirty="0" err="1"/>
              <a:t>naf</a:t>
            </a:r>
            <a:endParaRPr lang="en-US" sz="1800" dirty="0"/>
          </a:p>
          <a:p>
            <a:pPr marL="1149350" indent="-1149350">
              <a:buNone/>
            </a:pPr>
            <a:r>
              <a:rPr lang="en-US" sz="1800" dirty="0"/>
              <a:t>377</a:t>
            </a:r>
            <a:r>
              <a:rPr lang="en-US" sz="1800" b="1" dirty="0"/>
              <a:t>	</a:t>
            </a:r>
            <a:r>
              <a:rPr lang="en-US" sz="1800" dirty="0" err="1"/>
              <a:t>eng</a:t>
            </a:r>
            <a:endParaRPr lang="en-US" sz="1800" dirty="0"/>
          </a:p>
          <a:p>
            <a:pPr marL="1149350" indent="-1149350">
              <a:buNone/>
            </a:pPr>
            <a:r>
              <a:rPr lang="en-US" sz="1800" dirty="0"/>
              <a:t>500 1_	$w </a:t>
            </a:r>
            <a:r>
              <a:rPr lang="en-US" sz="1800" b="1" dirty="0"/>
              <a:t>r </a:t>
            </a:r>
            <a:r>
              <a:rPr lang="en-US" sz="1800" dirty="0"/>
              <a:t>$</a:t>
            </a:r>
            <a:r>
              <a:rPr lang="en-US" sz="1800" dirty="0" err="1"/>
              <a:t>i</a:t>
            </a:r>
            <a:r>
              <a:rPr lang="en-US" sz="1800" dirty="0"/>
              <a:t> </a:t>
            </a:r>
            <a:r>
              <a:rPr lang="en-US" sz="1800" b="1" dirty="0"/>
              <a:t>Progenitor: </a:t>
            </a:r>
            <a:r>
              <a:rPr lang="en-US" sz="1800" dirty="0"/>
              <a:t>$a </a:t>
            </a:r>
            <a:r>
              <a:rPr lang="en-US" sz="1800" b="1" dirty="0"/>
              <a:t>Cunningham, William, $d 1765-1823</a:t>
            </a:r>
          </a:p>
          <a:p>
            <a:pPr marL="1149350" indent="-1149350">
              <a:buNone/>
            </a:pPr>
            <a:r>
              <a:rPr lang="en-US" sz="1800" dirty="0"/>
              <a:t>500 1_	$w </a:t>
            </a:r>
            <a:r>
              <a:rPr lang="en-US" sz="1800" b="1" dirty="0"/>
              <a:t>r </a:t>
            </a:r>
            <a:r>
              <a:rPr lang="en-US" sz="1800" dirty="0"/>
              <a:t>$</a:t>
            </a:r>
            <a:r>
              <a:rPr lang="en-US" sz="1800" dirty="0" err="1"/>
              <a:t>i</a:t>
            </a:r>
            <a:r>
              <a:rPr lang="en-US" sz="1800" dirty="0"/>
              <a:t> </a:t>
            </a:r>
            <a:r>
              <a:rPr lang="en-US" sz="1800" b="1" dirty="0"/>
              <a:t>Progenitor:</a:t>
            </a:r>
            <a:r>
              <a:rPr lang="en-US" sz="1800" dirty="0"/>
              <a:t> $a </a:t>
            </a:r>
            <a:r>
              <a:rPr lang="en-US" sz="1800" b="1" dirty="0"/>
              <a:t>Cunningham, Nancy, $d</a:t>
            </a:r>
            <a:r>
              <a:rPr lang="en-US" sz="1800" dirty="0"/>
              <a:t> </a:t>
            </a:r>
            <a:r>
              <a:rPr lang="en-US" sz="1800" b="1" dirty="0"/>
              <a:t>1776-1830</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A53C57B6-8149-4C27-9185-C0D5CE292659}" type="slidenum">
              <a:rPr lang="en-US"/>
              <a:pPr>
                <a:defRPr/>
              </a:pPr>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pPr eaLnBrk="1" hangingPunct="1"/>
            <a:r>
              <a:rPr lang="en-US" dirty="0"/>
              <a:t>Related Families (RDA 31)</a:t>
            </a:r>
          </a:p>
        </p:txBody>
      </p:sp>
      <p:sp>
        <p:nvSpPr>
          <p:cNvPr id="139266" name="Content Placeholder 2"/>
          <p:cNvSpPr>
            <a:spLocks noGrp="1"/>
          </p:cNvSpPr>
          <p:nvPr>
            <p:ph idx="1"/>
          </p:nvPr>
        </p:nvSpPr>
        <p:spPr/>
        <p:txBody>
          <a:bodyPr/>
          <a:lstStyle/>
          <a:p>
            <a:pPr marL="0" indent="0" eaLnBrk="1" hangingPunct="1">
              <a:buNone/>
            </a:pPr>
            <a:r>
              <a:rPr lang="en-US" sz="2400" dirty="0"/>
              <a:t>Related families are also recorded in 500 fields. You may include a relationship designator in subfield $i (from RDA Appendix K)  with $w r, or, for predecessor/successor families, use simple see also coding. The related family must be established in the LC/NACO Authority File.</a:t>
            </a:r>
          </a:p>
          <a:p>
            <a:pPr marL="1257300" lvl="3" indent="0" eaLnBrk="1" hangingPunct="1">
              <a:buFont typeface="Arial" charset="0"/>
              <a:buNone/>
            </a:pPr>
            <a:endParaRPr lang="en-US" dirty="0"/>
          </a:p>
          <a:p>
            <a:pPr marL="1997075" lvl="3" indent="-739775" eaLnBrk="1" hangingPunct="1">
              <a:buNone/>
            </a:pPr>
            <a:r>
              <a:rPr lang="en-US" dirty="0"/>
              <a:t>100 3_ Taylor (Family : $g Taylor, Isaac, 1730-1807)</a:t>
            </a:r>
          </a:p>
          <a:p>
            <a:pPr marL="1997075" lvl="3" indent="-739775" eaLnBrk="1" hangingPunct="1">
              <a:buNone/>
            </a:pPr>
            <a:r>
              <a:rPr lang="en-US" dirty="0"/>
              <a:t>500 3_ $w </a:t>
            </a:r>
            <a:r>
              <a:rPr lang="en-US" b="1" dirty="0"/>
              <a:t>r</a:t>
            </a:r>
            <a:r>
              <a:rPr lang="en-US" dirty="0"/>
              <a:t> $</a:t>
            </a:r>
            <a:r>
              <a:rPr lang="en-US" dirty="0" err="1"/>
              <a:t>i</a:t>
            </a:r>
            <a:r>
              <a:rPr lang="en-US" dirty="0"/>
              <a:t> </a:t>
            </a:r>
            <a:r>
              <a:rPr lang="en-US" b="1" dirty="0"/>
              <a:t>Descendant family: </a:t>
            </a:r>
            <a:r>
              <a:rPr lang="en-US" dirty="0"/>
              <a:t>$a </a:t>
            </a:r>
            <a:r>
              <a:rPr lang="en-US" b="1" dirty="0"/>
              <a:t>Taylor (Family : $d 1759-1901 : $c Chipping </a:t>
            </a:r>
            <a:r>
              <a:rPr lang="en-US" b="1" dirty="0" err="1"/>
              <a:t>Ongar</a:t>
            </a:r>
            <a:r>
              <a:rPr lang="en-US" b="1" dirty="0"/>
              <a:t>, England)</a:t>
            </a:r>
          </a:p>
          <a:p>
            <a:pPr marL="1997075" lvl="3" indent="-739775" eaLnBrk="1" hangingPunct="1">
              <a:buFont typeface="Arial" charset="0"/>
              <a:buNone/>
            </a:pPr>
            <a:endParaRPr lang="en-US" dirty="0"/>
          </a:p>
          <a:p>
            <a:pPr marL="1997075" lvl="3" indent="-739775" eaLnBrk="1" hangingPunct="1">
              <a:buNone/>
            </a:pPr>
            <a:r>
              <a:rPr lang="en-US" dirty="0"/>
              <a:t>100 3_ Windsor (Royal house : $d 1917- : $c Great Britain)</a:t>
            </a:r>
          </a:p>
          <a:p>
            <a:pPr marL="1997075" lvl="3" indent="-739775" eaLnBrk="1" hangingPunct="1">
              <a:buNone/>
            </a:pPr>
            <a:r>
              <a:rPr lang="en-US" dirty="0"/>
              <a:t>500 3_ </a:t>
            </a:r>
            <a:r>
              <a:rPr lang="en-US" b="1" dirty="0"/>
              <a:t>Saxe-Coburg and Gotha (Royal house : $d 1901-1917 : $c Great Britain)</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7F59C944-00F6-45F7-B7D4-153174BBF719}" type="slidenum">
              <a:rPr lang="en-US"/>
              <a:pPr>
                <a:defRPr/>
              </a:pPr>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pPr eaLnBrk="1" hangingPunct="1"/>
            <a:r>
              <a:rPr lang="en-US"/>
              <a:t>Related Corporate Bodies (RDA 32)</a:t>
            </a:r>
          </a:p>
        </p:txBody>
      </p:sp>
      <p:sp>
        <p:nvSpPr>
          <p:cNvPr id="141314" name="Content Placeholder 2"/>
          <p:cNvSpPr>
            <a:spLocks noGrp="1"/>
          </p:cNvSpPr>
          <p:nvPr>
            <p:ph idx="1"/>
          </p:nvPr>
        </p:nvSpPr>
        <p:spPr/>
        <p:txBody>
          <a:bodyPr/>
          <a:lstStyle/>
          <a:p>
            <a:pPr marL="0" indent="0" eaLnBrk="1" hangingPunct="1">
              <a:buNone/>
            </a:pPr>
            <a:r>
              <a:rPr lang="en-US" sz="2800" dirty="0"/>
              <a:t>Related corporate bodies are recorded in 510 fields. You may include a relationship designator in subfield $</a:t>
            </a:r>
            <a:r>
              <a:rPr lang="en-US" sz="2800" dirty="0" err="1"/>
              <a:t>i</a:t>
            </a:r>
            <a:r>
              <a:rPr lang="en-US" sz="2800" dirty="0"/>
              <a:t> (from RDA Appendix K), with $w r. The related corporate body must be established in the LC/NACO Authority File.</a:t>
            </a:r>
            <a:endParaRPr lang="en-US" dirty="0"/>
          </a:p>
          <a:p>
            <a:pPr marL="1257300" lvl="3" indent="0" eaLnBrk="1" hangingPunct="1">
              <a:buFont typeface="Arial" charset="0"/>
              <a:buNone/>
            </a:pPr>
            <a:endParaRPr lang="en-US" dirty="0"/>
          </a:p>
          <a:p>
            <a:pPr marL="1371600" lvl="1" indent="-914400" eaLnBrk="1" hangingPunct="1">
              <a:buFont typeface="Arial" charset="0"/>
              <a:buNone/>
            </a:pPr>
            <a:r>
              <a:rPr lang="en-US" sz="2400" dirty="0"/>
              <a:t>100 3_ </a:t>
            </a:r>
            <a:r>
              <a:rPr lang="en-US" sz="2400" dirty="0" err="1"/>
              <a:t>Linnell</a:t>
            </a:r>
            <a:r>
              <a:rPr lang="en-US" sz="2400" dirty="0"/>
              <a:t> (Family : $d 1638- : $c North America)</a:t>
            </a:r>
          </a:p>
          <a:p>
            <a:pPr marL="1371600" lvl="1" indent="-914400" eaLnBrk="1" hangingPunct="1">
              <a:buNone/>
            </a:pPr>
            <a:r>
              <a:rPr lang="en-US" sz="2400" dirty="0"/>
              <a:t>510 2_ $w r $</a:t>
            </a:r>
            <a:r>
              <a:rPr lang="en-US" sz="2400" dirty="0" err="1"/>
              <a:t>i</a:t>
            </a:r>
            <a:r>
              <a:rPr lang="en-US" sz="2400" dirty="0"/>
              <a:t> </a:t>
            </a:r>
            <a:r>
              <a:rPr lang="en-CA" sz="2400" dirty="0"/>
              <a:t>Founded corporate body of family</a:t>
            </a:r>
            <a:r>
              <a:rPr lang="en-US" sz="2400" dirty="0"/>
              <a:t>: $a </a:t>
            </a:r>
            <a:r>
              <a:rPr lang="en-US" sz="2400" dirty="0" err="1"/>
              <a:t>Linnell</a:t>
            </a:r>
            <a:r>
              <a:rPr lang="en-US" sz="2400" dirty="0"/>
              <a:t> Family Association</a:t>
            </a:r>
          </a:p>
          <a:p>
            <a:pPr marL="800100" lvl="2" indent="0" eaLnBrk="1" hangingPunct="1">
              <a:buFont typeface="Arial" charset="0"/>
              <a:buNone/>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F5715465-481F-44B8-8EA4-F642C855E6B8}" type="slidenum">
              <a:rPr lang="en-US"/>
              <a:pPr>
                <a:defRPr/>
              </a:pPr>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9702E0A-39F9-A5AE-CA35-7022E17129A6}"/>
              </a:ext>
            </a:extLst>
          </p:cNvPr>
          <p:cNvSpPr>
            <a:spLocks noGrp="1"/>
          </p:cNvSpPr>
          <p:nvPr>
            <p:ph type="ftr" sz="quarter" idx="11"/>
          </p:nvPr>
        </p:nvSpPr>
        <p:spPr/>
        <p:txBody>
          <a:bodyPr/>
          <a:lstStyle/>
          <a:p>
            <a:pPr>
              <a:defRPr/>
            </a:pPr>
            <a:r>
              <a:rPr lang="en-US"/>
              <a:t>Module 3. Describing Families</a:t>
            </a:r>
          </a:p>
        </p:txBody>
      </p:sp>
      <p:sp>
        <p:nvSpPr>
          <p:cNvPr id="3" name="Slide Number Placeholder 2">
            <a:extLst>
              <a:ext uri="{FF2B5EF4-FFF2-40B4-BE49-F238E27FC236}">
                <a16:creationId xmlns:a16="http://schemas.microsoft.com/office/drawing/2014/main" id="{385F54FD-0AE7-24CD-4BF3-2BC32440F065}"/>
              </a:ext>
            </a:extLst>
          </p:cNvPr>
          <p:cNvSpPr>
            <a:spLocks noGrp="1"/>
          </p:cNvSpPr>
          <p:nvPr>
            <p:ph type="sldNum" sz="quarter" idx="12"/>
          </p:nvPr>
        </p:nvSpPr>
        <p:spPr/>
        <p:txBody>
          <a:bodyPr/>
          <a:lstStyle/>
          <a:p>
            <a:pPr>
              <a:defRPr/>
            </a:pPr>
            <a:fld id="{BCD4D590-5A6D-4F7A-B188-2A5B0F62BD52}" type="slidenum">
              <a:rPr lang="en-US" smtClean="0"/>
              <a:pPr>
                <a:defRPr/>
              </a:pPr>
              <a:t>97</a:t>
            </a:fld>
            <a:endParaRPr lang="en-US"/>
          </a:p>
        </p:txBody>
      </p:sp>
      <p:pic>
        <p:nvPicPr>
          <p:cNvPr id="5" name="Picture 4">
            <a:extLst>
              <a:ext uri="{FF2B5EF4-FFF2-40B4-BE49-F238E27FC236}">
                <a16:creationId xmlns:a16="http://schemas.microsoft.com/office/drawing/2014/main" id="{5FA7DDD3-ADC1-BD66-1348-CA4D48D09FAE}"/>
              </a:ext>
            </a:extLst>
          </p:cNvPr>
          <p:cNvPicPr>
            <a:picLocks noChangeAspect="1"/>
          </p:cNvPicPr>
          <p:nvPr/>
        </p:nvPicPr>
        <p:blipFill>
          <a:blip r:embed="rId3"/>
          <a:stretch>
            <a:fillRect/>
          </a:stretch>
        </p:blipFill>
        <p:spPr>
          <a:xfrm>
            <a:off x="0" y="811671"/>
            <a:ext cx="9144000" cy="5234657"/>
          </a:xfrm>
          <a:prstGeom prst="rect">
            <a:avLst/>
          </a:prstGeom>
        </p:spPr>
      </p:pic>
      <p:sp>
        <p:nvSpPr>
          <p:cNvPr id="6" name="TextBox 5">
            <a:extLst>
              <a:ext uri="{FF2B5EF4-FFF2-40B4-BE49-F238E27FC236}">
                <a16:creationId xmlns:a16="http://schemas.microsoft.com/office/drawing/2014/main" id="{60798C64-AEED-33DD-CBA7-659A265E3CF4}"/>
              </a:ext>
            </a:extLst>
          </p:cNvPr>
          <p:cNvSpPr txBox="1"/>
          <p:nvPr/>
        </p:nvSpPr>
        <p:spPr>
          <a:xfrm>
            <a:off x="2286000" y="152400"/>
            <a:ext cx="4495800" cy="492443"/>
          </a:xfrm>
          <a:prstGeom prst="rect">
            <a:avLst/>
          </a:prstGeom>
          <a:noFill/>
        </p:spPr>
        <p:txBody>
          <a:bodyPr wrap="square" rtlCol="0">
            <a:spAutoFit/>
          </a:bodyPr>
          <a:lstStyle/>
          <a:p>
            <a:pPr algn="ctr"/>
            <a:r>
              <a:rPr lang="en-US" sz="2600" dirty="0"/>
              <a:t>URIs in 3XX and 5XX</a:t>
            </a:r>
          </a:p>
        </p:txBody>
      </p:sp>
      <p:sp>
        <p:nvSpPr>
          <p:cNvPr id="8" name="Rectangle 7">
            <a:extLst>
              <a:ext uri="{FF2B5EF4-FFF2-40B4-BE49-F238E27FC236}">
                <a16:creationId xmlns:a16="http://schemas.microsoft.com/office/drawing/2014/main" id="{510F55B9-6B66-8C50-55CE-5E75E53071A3}"/>
              </a:ext>
            </a:extLst>
          </p:cNvPr>
          <p:cNvSpPr/>
          <p:nvPr/>
        </p:nvSpPr>
        <p:spPr>
          <a:xfrm>
            <a:off x="0" y="3200400"/>
            <a:ext cx="9144000" cy="10668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3C0710-4B2F-FBC1-A3FE-4CF522C4931D}"/>
              </a:ext>
            </a:extLst>
          </p:cNvPr>
          <p:cNvSpPr/>
          <p:nvPr/>
        </p:nvSpPr>
        <p:spPr>
          <a:xfrm>
            <a:off x="0" y="4572000"/>
            <a:ext cx="8686800" cy="147432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4320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pPr eaLnBrk="1" hangingPunct="1"/>
            <a:r>
              <a:rPr lang="en-US"/>
              <a:t>Exercise</a:t>
            </a:r>
          </a:p>
        </p:txBody>
      </p:sp>
      <p:sp>
        <p:nvSpPr>
          <p:cNvPr id="143362" name="Content Placeholder 2"/>
          <p:cNvSpPr>
            <a:spLocks noGrp="1"/>
          </p:cNvSpPr>
          <p:nvPr>
            <p:ph idx="1"/>
          </p:nvPr>
        </p:nvSpPr>
        <p:spPr/>
        <p:txBody>
          <a:bodyPr/>
          <a:lstStyle/>
          <a:p>
            <a:pPr eaLnBrk="1" hangingPunct="1"/>
            <a:r>
              <a:rPr lang="en-US" i="1"/>
              <a:t>Complete the authority records for the Cunningham, Coniglio and Linnell families</a:t>
            </a:r>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74CDB6E8-21F0-4E01-AA70-E1BE0BC400C1}" type="slidenum">
              <a:rPr lang="en-US"/>
              <a:pPr>
                <a:defRPr/>
              </a:pPr>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0" y="-30163"/>
            <a:ext cx="9144000" cy="944563"/>
          </a:xfrm>
        </p:spPr>
        <p:txBody>
          <a:bodyPr/>
          <a:lstStyle/>
          <a:p>
            <a:pPr eaLnBrk="1" hangingPunct="1"/>
            <a:r>
              <a:rPr lang="en-US" sz="4000" dirty="0"/>
              <a:t>RDA authority record </a:t>
            </a:r>
            <a:r>
              <a:rPr lang="en-US" sz="4000" dirty="0">
                <a:solidFill>
                  <a:srgbClr val="FF0000"/>
                </a:solidFill>
              </a:rPr>
              <a:t>core</a:t>
            </a:r>
            <a:r>
              <a:rPr lang="en-US" sz="4000" dirty="0"/>
              <a:t> and non-core</a:t>
            </a:r>
          </a:p>
        </p:txBody>
      </p:sp>
      <p:sp>
        <p:nvSpPr>
          <p:cNvPr id="147458" name="Content Placeholder 2"/>
          <p:cNvSpPr>
            <a:spLocks noGrp="1"/>
          </p:cNvSpPr>
          <p:nvPr>
            <p:ph idx="1"/>
          </p:nvPr>
        </p:nvSpPr>
        <p:spPr>
          <a:xfrm>
            <a:off x="0" y="914400"/>
            <a:ext cx="9144000" cy="5562600"/>
          </a:xfrm>
          <a:ln>
            <a:solidFill>
              <a:schemeClr val="tx1"/>
            </a:solidFill>
          </a:ln>
        </p:spPr>
        <p:txBody>
          <a:bodyPr/>
          <a:lstStyle/>
          <a:p>
            <a:pPr marL="685800" indent="-685800" eaLnBrk="1" hangingPunct="1">
              <a:buFont typeface="Arial" charset="0"/>
              <a:buNone/>
            </a:pPr>
            <a:r>
              <a:rPr lang="en-US" sz="1800" dirty="0"/>
              <a:t>040	[MARC organization code] $b </a:t>
            </a:r>
            <a:r>
              <a:rPr lang="en-US" sz="1800" dirty="0" err="1"/>
              <a:t>eng</a:t>
            </a:r>
            <a:r>
              <a:rPr lang="en-US" sz="1800" dirty="0"/>
              <a:t> $e </a:t>
            </a:r>
            <a:r>
              <a:rPr lang="en-US" sz="1800" dirty="0" err="1"/>
              <a:t>rda</a:t>
            </a:r>
            <a:r>
              <a:rPr lang="en-US" sz="1800" dirty="0"/>
              <a:t> $c [MARC organization code]</a:t>
            </a:r>
          </a:p>
          <a:p>
            <a:pPr marL="685800" indent="-685800" eaLnBrk="1" hangingPunct="1">
              <a:buNone/>
            </a:pPr>
            <a:r>
              <a:rPr lang="en-US" sz="1800" dirty="0"/>
              <a:t>046	$s</a:t>
            </a:r>
            <a:r>
              <a:rPr lang="en-US" sz="1800" dirty="0">
                <a:solidFill>
                  <a:srgbClr val="CC0000"/>
                </a:solidFill>
              </a:rPr>
              <a:t> </a:t>
            </a:r>
            <a:r>
              <a:rPr lang="en-US" sz="1800" dirty="0">
                <a:solidFill>
                  <a:srgbClr val="FF0000"/>
                </a:solidFill>
              </a:rPr>
              <a:t>1912-11-30</a:t>
            </a:r>
            <a:r>
              <a:rPr lang="en-US" sz="1800" dirty="0"/>
              <a:t> [or </a:t>
            </a:r>
            <a:r>
              <a:rPr lang="en-US" sz="1800" dirty="0">
                <a:solidFill>
                  <a:srgbClr val="FF0000"/>
                </a:solidFill>
              </a:rPr>
              <a:t>1913-04-30</a:t>
            </a:r>
            <a:r>
              <a:rPr lang="en-US" sz="1800" dirty="0"/>
              <a:t>] $2 </a:t>
            </a:r>
            <a:r>
              <a:rPr lang="en-US" sz="1800" dirty="0" err="1"/>
              <a:t>edtf</a:t>
            </a:r>
            <a:endParaRPr lang="en-US" sz="1800" dirty="0">
              <a:solidFill>
                <a:srgbClr val="CC0000"/>
              </a:solidFill>
            </a:endParaRPr>
          </a:p>
          <a:p>
            <a:pPr marL="685800" indent="-685800" eaLnBrk="1" hangingPunct="1">
              <a:buFont typeface="Arial" charset="0"/>
              <a:buNone/>
            </a:pPr>
            <a:r>
              <a:rPr lang="en-US" sz="1800" dirty="0"/>
              <a:t>100 3_	</a:t>
            </a:r>
            <a:r>
              <a:rPr lang="en-US" sz="1800" dirty="0" err="1">
                <a:solidFill>
                  <a:srgbClr val="FF0000"/>
                </a:solidFill>
              </a:rPr>
              <a:t>Coniglio</a:t>
            </a:r>
            <a:r>
              <a:rPr lang="en-US" sz="1800" dirty="0">
                <a:solidFill>
                  <a:srgbClr val="FF0000"/>
                </a:solidFill>
              </a:rPr>
              <a:t> </a:t>
            </a:r>
            <a:r>
              <a:rPr lang="en-US" sz="1800" dirty="0"/>
              <a:t>(</a:t>
            </a:r>
            <a:r>
              <a:rPr lang="en-US" sz="1800" dirty="0">
                <a:solidFill>
                  <a:srgbClr val="FF0000"/>
                </a:solidFill>
              </a:rPr>
              <a:t>Family </a:t>
            </a:r>
            <a:r>
              <a:rPr lang="en-US" sz="1800" dirty="0"/>
              <a:t>: $d</a:t>
            </a:r>
            <a:r>
              <a:rPr lang="en-US" sz="1800" dirty="0">
                <a:solidFill>
                  <a:srgbClr val="FF0000"/>
                </a:solidFill>
              </a:rPr>
              <a:t> 1912- </a:t>
            </a:r>
            <a:r>
              <a:rPr lang="en-US" sz="1800" dirty="0"/>
              <a:t>: $g </a:t>
            </a:r>
            <a:r>
              <a:rPr lang="en-US" sz="1800" dirty="0" err="1"/>
              <a:t>Coniglio</a:t>
            </a:r>
            <a:r>
              <a:rPr lang="en-US" sz="1800" dirty="0"/>
              <a:t>, Gaetano, 1889-1944) [or use Rosa, or use a place]</a:t>
            </a:r>
          </a:p>
          <a:p>
            <a:pPr marL="685800" indent="-685800" eaLnBrk="1" hangingPunct="1">
              <a:buFont typeface="Arial" charset="0"/>
              <a:buNone/>
            </a:pPr>
            <a:r>
              <a:rPr lang="en-US" sz="1800" dirty="0"/>
              <a:t>370	$e </a:t>
            </a:r>
            <a:r>
              <a:rPr lang="en-US" sz="1800" dirty="0" err="1"/>
              <a:t>Serradifalco</a:t>
            </a:r>
            <a:r>
              <a:rPr lang="en-US" sz="1800" dirty="0"/>
              <a:t> (Italy) $e Robertsdale (Pa.) $2 </a:t>
            </a:r>
            <a:r>
              <a:rPr lang="en-US" sz="1800" dirty="0" err="1"/>
              <a:t>naf</a:t>
            </a:r>
            <a:endParaRPr lang="en-US" sz="1800" dirty="0"/>
          </a:p>
          <a:p>
            <a:pPr marL="685800" indent="-685800">
              <a:buNone/>
            </a:pPr>
            <a:r>
              <a:rPr lang="en-US" sz="1800" dirty="0"/>
              <a:t>376	</a:t>
            </a:r>
            <a:r>
              <a:rPr lang="en-US" sz="1800" dirty="0">
                <a:solidFill>
                  <a:srgbClr val="FF0000"/>
                </a:solidFill>
              </a:rPr>
              <a:t>Families</a:t>
            </a:r>
            <a:r>
              <a:rPr lang="en-US" sz="1800" dirty="0"/>
              <a:t> $2 </a:t>
            </a:r>
            <a:r>
              <a:rPr lang="en-US" sz="1800" dirty="0" err="1"/>
              <a:t>lcsh</a:t>
            </a:r>
            <a:r>
              <a:rPr lang="en-US" sz="1800" dirty="0"/>
              <a:t> </a:t>
            </a:r>
          </a:p>
          <a:p>
            <a:pPr marL="685800" indent="-685800">
              <a:buNone/>
            </a:pPr>
            <a:r>
              <a:rPr lang="en-US" sz="1800" dirty="0"/>
              <a:t>376	$b </a:t>
            </a:r>
            <a:r>
              <a:rPr lang="en-US" sz="1800" dirty="0" err="1"/>
              <a:t>Coniglio</a:t>
            </a:r>
            <a:r>
              <a:rPr lang="en-US" sz="1800" dirty="0"/>
              <a:t>, Gaetano, 1889-1944 $b </a:t>
            </a:r>
            <a:r>
              <a:rPr lang="en-US" sz="1800" dirty="0" err="1"/>
              <a:t>Coniglio</a:t>
            </a:r>
            <a:r>
              <a:rPr lang="en-US" sz="1800" dirty="0"/>
              <a:t>, Rosa </a:t>
            </a:r>
            <a:r>
              <a:rPr lang="en-US" sz="1800" dirty="0" err="1"/>
              <a:t>Alessi</a:t>
            </a:r>
            <a:r>
              <a:rPr lang="en-US" sz="1800" dirty="0"/>
              <a:t>, 1893-1972</a:t>
            </a:r>
          </a:p>
          <a:p>
            <a:pPr marL="685800" indent="-685800" eaLnBrk="1" hangingPunct="1">
              <a:spcBef>
                <a:spcPct val="0"/>
              </a:spcBef>
              <a:buNone/>
            </a:pPr>
            <a:r>
              <a:rPr lang="en-US" sz="1800" dirty="0"/>
              <a:t>377	</a:t>
            </a:r>
            <a:r>
              <a:rPr lang="en-US" sz="1800" dirty="0" err="1"/>
              <a:t>eng</a:t>
            </a:r>
            <a:endParaRPr lang="en-US" sz="1800" dirty="0"/>
          </a:p>
          <a:p>
            <a:pPr marL="685800" indent="-685800" eaLnBrk="1" hangingPunct="1">
              <a:spcBef>
                <a:spcPct val="0"/>
              </a:spcBef>
              <a:buFont typeface="Arial" charset="0"/>
              <a:buNone/>
            </a:pPr>
            <a:r>
              <a:rPr lang="en-US" sz="1800" dirty="0"/>
              <a:t>[possible 400s]</a:t>
            </a:r>
          </a:p>
          <a:p>
            <a:pPr marL="685800" indent="-685800" eaLnBrk="1" hangingPunct="1">
              <a:buFont typeface="Arial" charset="0"/>
              <a:buNone/>
            </a:pPr>
            <a:r>
              <a:rPr lang="en-US" sz="1800" dirty="0"/>
              <a:t>400 3_	</a:t>
            </a:r>
            <a:r>
              <a:rPr lang="en-US" sz="1800" dirty="0" err="1"/>
              <a:t>Coniglio</a:t>
            </a:r>
            <a:r>
              <a:rPr lang="en-US" sz="1800" dirty="0"/>
              <a:t> (Family : $d 1912- : $g </a:t>
            </a:r>
            <a:r>
              <a:rPr lang="en-US" sz="1800" dirty="0" err="1"/>
              <a:t>Coniglio</a:t>
            </a:r>
            <a:r>
              <a:rPr lang="en-US" sz="1800" dirty="0"/>
              <a:t>, Rosa </a:t>
            </a:r>
            <a:r>
              <a:rPr lang="en-US" sz="1800" dirty="0" err="1"/>
              <a:t>Alessi</a:t>
            </a:r>
            <a:r>
              <a:rPr lang="en-US" sz="1800" dirty="0"/>
              <a:t>, 1893- )</a:t>
            </a:r>
          </a:p>
          <a:p>
            <a:pPr marL="685800" indent="-685800" eaLnBrk="1" hangingPunct="1">
              <a:buFont typeface="Arial" charset="0"/>
              <a:buNone/>
            </a:pPr>
            <a:r>
              <a:rPr lang="en-US" sz="1800" dirty="0"/>
              <a:t>400 3_	</a:t>
            </a:r>
            <a:r>
              <a:rPr lang="en-US" sz="1800" dirty="0" err="1"/>
              <a:t>Coniglio</a:t>
            </a:r>
            <a:r>
              <a:rPr lang="en-US" sz="1800" dirty="0"/>
              <a:t> (Family : $d 1912- : $c Robertsdale, Pa.)</a:t>
            </a:r>
          </a:p>
          <a:p>
            <a:pPr marL="685800" indent="-685800" eaLnBrk="1" hangingPunct="1">
              <a:buFont typeface="Arial" charset="0"/>
              <a:buNone/>
            </a:pPr>
            <a:r>
              <a:rPr lang="en-US" sz="1800" dirty="0"/>
              <a:t>400 3_	</a:t>
            </a:r>
            <a:r>
              <a:rPr lang="en-US" sz="1800" dirty="0" err="1"/>
              <a:t>Coniglio</a:t>
            </a:r>
            <a:r>
              <a:rPr lang="en-US" sz="1800" dirty="0"/>
              <a:t> (Family : $d 1912- : $c </a:t>
            </a:r>
            <a:r>
              <a:rPr lang="en-US" sz="1800" dirty="0" err="1"/>
              <a:t>Serradifalco</a:t>
            </a:r>
            <a:r>
              <a:rPr lang="en-US" sz="1800" dirty="0"/>
              <a:t>, Italy)</a:t>
            </a:r>
          </a:p>
          <a:p>
            <a:pPr marL="685800" indent="-685800" eaLnBrk="1" hangingPunct="1">
              <a:buFont typeface="Arial" charset="0"/>
              <a:buNone/>
            </a:pPr>
            <a:r>
              <a:rPr lang="en-US" sz="1800" dirty="0"/>
              <a:t>670	The Coniglio family website, [date of viewing] $b (Coniglio family, descendants of Gaetano and Rosa Alessi Coniglio, who married </a:t>
            </a:r>
            <a:r>
              <a:rPr lang="en-US" sz="1800" dirty="0">
                <a:solidFill>
                  <a:srgbClr val="FF0000"/>
                </a:solidFill>
              </a:rPr>
              <a:t>30 November 1912 </a:t>
            </a:r>
            <a:r>
              <a:rPr lang="en-US" sz="1800" dirty="0"/>
              <a:t>in </a:t>
            </a:r>
            <a:r>
              <a:rPr lang="en-US" sz="1800" dirty="0" err="1"/>
              <a:t>Serradifalco</a:t>
            </a:r>
            <a:r>
              <a:rPr lang="en-US" sz="1800" dirty="0"/>
              <a:t>, Italy and emigrated to the United States </a:t>
            </a:r>
            <a:r>
              <a:rPr lang="en-US" sz="1800" dirty="0">
                <a:solidFill>
                  <a:srgbClr val="FF0000"/>
                </a:solidFill>
              </a:rPr>
              <a:t>30 April 1913</a:t>
            </a:r>
            <a:r>
              <a:rPr lang="en-US" sz="1800" dirty="0"/>
              <a:t>; the family settled in Robertsdale, Pennsylvania)</a:t>
            </a:r>
          </a:p>
          <a:p>
            <a:pPr marL="685800" indent="-685800" eaLnBrk="1" hangingPunct="1">
              <a:buNone/>
            </a:pPr>
            <a:r>
              <a:rPr lang="en-US" sz="1800" dirty="0"/>
              <a:t>678 0_	Gaetano and Rosa </a:t>
            </a:r>
            <a:r>
              <a:rPr lang="en-US" sz="1800" dirty="0" err="1"/>
              <a:t>Coniglio</a:t>
            </a:r>
            <a:r>
              <a:rPr lang="en-US" sz="1800" dirty="0"/>
              <a:t> founded the </a:t>
            </a:r>
            <a:r>
              <a:rPr lang="en-US" sz="1800" dirty="0" err="1"/>
              <a:t>Coniglio</a:t>
            </a:r>
            <a:r>
              <a:rPr lang="en-US" sz="1800" dirty="0"/>
              <a:t> family in 1912. The family later settled in Robertsdale, Pennsylvania.</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A9B195DB-D158-4511-AD30-4503835E6DAC}" type="slidenum">
              <a:rPr lang="en-US" smtClean="0"/>
              <a:pPr>
                <a:defRPr/>
              </a:pPr>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228600" y="0"/>
            <a:ext cx="8686800" cy="1143000"/>
          </a:xfrm>
        </p:spPr>
        <p:txBody>
          <a:bodyPr/>
          <a:lstStyle/>
          <a:p>
            <a:pPr eaLnBrk="1" hangingPunct="1"/>
            <a:r>
              <a:rPr lang="en-US" sz="4000" dirty="0"/>
              <a:t>RDA authority record </a:t>
            </a:r>
            <a:r>
              <a:rPr lang="en-US" sz="4000" dirty="0">
                <a:solidFill>
                  <a:srgbClr val="FF0000"/>
                </a:solidFill>
              </a:rPr>
              <a:t>core</a:t>
            </a:r>
            <a:r>
              <a:rPr lang="en-US" sz="4000" dirty="0"/>
              <a:t> and non-core</a:t>
            </a:r>
          </a:p>
        </p:txBody>
      </p:sp>
      <p:sp>
        <p:nvSpPr>
          <p:cNvPr id="145410" name="Content Placeholder 2"/>
          <p:cNvSpPr>
            <a:spLocks noGrp="1"/>
          </p:cNvSpPr>
          <p:nvPr>
            <p:ph idx="1"/>
          </p:nvPr>
        </p:nvSpPr>
        <p:spPr>
          <a:xfrm>
            <a:off x="0" y="1143000"/>
            <a:ext cx="9144000" cy="5334000"/>
          </a:xfrm>
          <a:ln>
            <a:solidFill>
              <a:schemeClr val="tx1"/>
            </a:solidFill>
          </a:ln>
        </p:spPr>
        <p:txBody>
          <a:bodyPr/>
          <a:lstStyle/>
          <a:p>
            <a:pPr marL="746125" indent="-746125" eaLnBrk="1" hangingPunct="1">
              <a:buFont typeface="Arial" charset="0"/>
              <a:buNone/>
            </a:pPr>
            <a:r>
              <a:rPr lang="en-US" sz="1800" dirty="0"/>
              <a:t>040	[MARC organization code] $b </a:t>
            </a:r>
            <a:r>
              <a:rPr lang="en-US" sz="1800" dirty="0" err="1"/>
              <a:t>eng</a:t>
            </a:r>
            <a:r>
              <a:rPr lang="en-US" sz="1800" dirty="0"/>
              <a:t> $e </a:t>
            </a:r>
            <a:r>
              <a:rPr lang="en-US" sz="1800" dirty="0" err="1"/>
              <a:t>rda</a:t>
            </a:r>
            <a:r>
              <a:rPr lang="en-US" sz="1800" dirty="0"/>
              <a:t> $c [MARC organization code]</a:t>
            </a:r>
          </a:p>
          <a:p>
            <a:pPr marL="746125" indent="-746125" eaLnBrk="1" hangingPunct="1">
              <a:buNone/>
            </a:pPr>
            <a:r>
              <a:rPr lang="en-US" sz="1800" dirty="0"/>
              <a:t>046	$s </a:t>
            </a:r>
            <a:r>
              <a:rPr lang="en-US" sz="1800" dirty="0">
                <a:solidFill>
                  <a:srgbClr val="FF0000"/>
                </a:solidFill>
              </a:rPr>
              <a:t>1795</a:t>
            </a:r>
            <a:r>
              <a:rPr lang="en-US" sz="1800" dirty="0">
                <a:solidFill>
                  <a:srgbClr val="CC0000"/>
                </a:solidFill>
              </a:rPr>
              <a:t> </a:t>
            </a:r>
            <a:r>
              <a:rPr lang="en-US" sz="1800" dirty="0"/>
              <a:t>$2 </a:t>
            </a:r>
            <a:r>
              <a:rPr lang="en-US" sz="1800" dirty="0" err="1"/>
              <a:t>edtf</a:t>
            </a:r>
            <a:endParaRPr lang="en-US" sz="1800" dirty="0">
              <a:solidFill>
                <a:srgbClr val="CC0000"/>
              </a:solidFill>
            </a:endParaRPr>
          </a:p>
          <a:p>
            <a:pPr marL="746125" indent="-746125" eaLnBrk="1" hangingPunct="1">
              <a:buFont typeface="Arial" charset="0"/>
              <a:buNone/>
            </a:pPr>
            <a:r>
              <a:rPr lang="en-US" sz="1800" dirty="0"/>
              <a:t>100 3_	</a:t>
            </a:r>
            <a:r>
              <a:rPr lang="en-US" sz="1800" dirty="0">
                <a:solidFill>
                  <a:srgbClr val="FF0000"/>
                </a:solidFill>
              </a:rPr>
              <a:t>Cunningham</a:t>
            </a:r>
            <a:r>
              <a:rPr lang="en-US" sz="1800" dirty="0">
                <a:solidFill>
                  <a:srgbClr val="CC0000"/>
                </a:solidFill>
              </a:rPr>
              <a:t> </a:t>
            </a:r>
            <a:r>
              <a:rPr lang="en-US" sz="1800" dirty="0"/>
              <a:t>(</a:t>
            </a:r>
            <a:r>
              <a:rPr lang="en-US" sz="1800" dirty="0">
                <a:solidFill>
                  <a:srgbClr val="FF0000"/>
                </a:solidFill>
              </a:rPr>
              <a:t>Family</a:t>
            </a:r>
            <a:r>
              <a:rPr lang="en-US" sz="1800" dirty="0">
                <a:solidFill>
                  <a:srgbClr val="CC0000"/>
                </a:solidFill>
              </a:rPr>
              <a:t> </a:t>
            </a:r>
            <a:r>
              <a:rPr lang="en-US" sz="1800" dirty="0"/>
              <a:t>: $d </a:t>
            </a:r>
            <a:r>
              <a:rPr lang="en-US" sz="1800" dirty="0">
                <a:solidFill>
                  <a:srgbClr val="FF0000"/>
                </a:solidFill>
              </a:rPr>
              <a:t>1795-</a:t>
            </a:r>
            <a:r>
              <a:rPr lang="en-US" sz="1800" dirty="0">
                <a:solidFill>
                  <a:srgbClr val="CC0000"/>
                </a:solidFill>
              </a:rPr>
              <a:t> </a:t>
            </a:r>
            <a:r>
              <a:rPr lang="en-US" sz="1800" dirty="0"/>
              <a:t>: $c Trigg County, Ky.) [or record prominent member]</a:t>
            </a:r>
          </a:p>
          <a:p>
            <a:pPr marL="746125" indent="-746125" eaLnBrk="1" hangingPunct="1">
              <a:buFont typeface="Arial" charset="0"/>
              <a:buNone/>
            </a:pPr>
            <a:r>
              <a:rPr lang="en-US" sz="1800" dirty="0"/>
              <a:t>370	$e Trigg County (Ky.) $2 </a:t>
            </a:r>
            <a:r>
              <a:rPr lang="en-US" sz="1800" dirty="0" err="1"/>
              <a:t>naf</a:t>
            </a:r>
            <a:r>
              <a:rPr lang="en-US" sz="1800" dirty="0"/>
              <a:t> $s 1818</a:t>
            </a:r>
          </a:p>
          <a:p>
            <a:pPr marL="746125" indent="-746125">
              <a:buNone/>
            </a:pPr>
            <a:r>
              <a:rPr lang="en-US" sz="1800" dirty="0"/>
              <a:t>376	</a:t>
            </a:r>
            <a:r>
              <a:rPr lang="en-US" sz="1800" dirty="0">
                <a:solidFill>
                  <a:srgbClr val="FF0000"/>
                </a:solidFill>
              </a:rPr>
              <a:t>Families</a:t>
            </a:r>
            <a:r>
              <a:rPr lang="en-US" sz="1800" dirty="0"/>
              <a:t> $2 </a:t>
            </a:r>
            <a:r>
              <a:rPr lang="en-US" sz="1800" dirty="0" err="1"/>
              <a:t>lcsh</a:t>
            </a:r>
            <a:r>
              <a:rPr lang="en-US" sz="1800" dirty="0"/>
              <a:t> </a:t>
            </a:r>
          </a:p>
          <a:p>
            <a:pPr marL="746125" indent="-746125">
              <a:buNone/>
            </a:pPr>
            <a:r>
              <a:rPr lang="en-US" sz="1800" dirty="0"/>
              <a:t>376	$b Cunningham, William, 1765-1823 $b Cunningham, Nancy, 1776-1830 $2 </a:t>
            </a:r>
            <a:r>
              <a:rPr lang="en-US" sz="1800" dirty="0" err="1"/>
              <a:t>naf</a:t>
            </a:r>
            <a:endParaRPr lang="en-US" sz="1800" dirty="0"/>
          </a:p>
          <a:p>
            <a:pPr marL="746125" indent="-746125" eaLnBrk="1" hangingPunct="1">
              <a:buNone/>
            </a:pPr>
            <a:r>
              <a:rPr lang="en-US" sz="1800" dirty="0"/>
              <a:t>377	</a:t>
            </a:r>
            <a:r>
              <a:rPr lang="en-US" sz="1800" dirty="0" err="1"/>
              <a:t>eng</a:t>
            </a:r>
            <a:endParaRPr lang="en-US" sz="1800" dirty="0"/>
          </a:p>
          <a:p>
            <a:pPr marL="746125" indent="-746125" eaLnBrk="1" hangingPunct="1">
              <a:buFont typeface="Arial" charset="0"/>
              <a:buNone/>
            </a:pPr>
            <a:r>
              <a:rPr lang="en-US" sz="1800" dirty="0"/>
              <a:t>[possible 400s]</a:t>
            </a:r>
          </a:p>
          <a:p>
            <a:pPr marL="746125" indent="-746125" eaLnBrk="1" hangingPunct="1">
              <a:buFont typeface="Arial" charset="0"/>
              <a:buNone/>
            </a:pPr>
            <a:r>
              <a:rPr lang="en-US" sz="1800" dirty="0"/>
              <a:t>400 3_	Cunningham (Family : $d 1795- : $g Cunningham, William, 1765-1823)</a:t>
            </a:r>
          </a:p>
          <a:p>
            <a:pPr marL="746125" indent="-746125" eaLnBrk="1" hangingPunct="1">
              <a:spcBef>
                <a:spcPct val="0"/>
              </a:spcBef>
              <a:buFont typeface="Arial" charset="0"/>
              <a:buNone/>
            </a:pPr>
            <a:r>
              <a:rPr lang="en-US" sz="1800" dirty="0"/>
              <a:t>400 3_	Cunningham (Family : $d 1795- : $g Cunningham, Nancy, 1776-1830)</a:t>
            </a:r>
          </a:p>
          <a:p>
            <a:pPr marL="746125" indent="-746125" eaLnBrk="1" hangingPunct="1">
              <a:buFont typeface="Arial" charset="0"/>
              <a:buNone/>
            </a:pPr>
            <a:r>
              <a:rPr lang="en-US" sz="1800" dirty="0"/>
              <a:t>500 1_	$w r $</a:t>
            </a:r>
            <a:r>
              <a:rPr lang="en-US" sz="1800" dirty="0" err="1"/>
              <a:t>i</a:t>
            </a:r>
            <a:r>
              <a:rPr lang="en-US" sz="1800" dirty="0"/>
              <a:t> Progenitor: $a Cunningham, William, $d 1765-1823</a:t>
            </a:r>
          </a:p>
          <a:p>
            <a:pPr marL="746125" indent="-746125" eaLnBrk="1" hangingPunct="1">
              <a:spcBef>
                <a:spcPct val="0"/>
              </a:spcBef>
              <a:buFont typeface="Arial" charset="0"/>
              <a:buNone/>
            </a:pPr>
            <a:r>
              <a:rPr lang="en-US" sz="1800" dirty="0"/>
              <a:t>500 1_	$w r $</a:t>
            </a:r>
            <a:r>
              <a:rPr lang="en-US" sz="1800" dirty="0" err="1"/>
              <a:t>i</a:t>
            </a:r>
            <a:r>
              <a:rPr lang="en-US" sz="1800" dirty="0"/>
              <a:t> Progenitor: $a Cunningham, Nancy, $d 1776-1830</a:t>
            </a:r>
          </a:p>
          <a:p>
            <a:pPr marL="746125" indent="-746125" eaLnBrk="1" hangingPunct="1">
              <a:buFont typeface="Arial" charset="0"/>
              <a:buNone/>
            </a:pPr>
            <a:r>
              <a:rPr lang="en-US" sz="1800" dirty="0"/>
              <a:t>670	The Cunningham family cookbook, 1997: $b pages 5-6 (descendants of William and Nancy Cunningham. William emigrated from Scotland some time after 1785 and married Nancy Carr in </a:t>
            </a:r>
            <a:r>
              <a:rPr lang="en-US" sz="1800" dirty="0">
                <a:solidFill>
                  <a:srgbClr val="FF0000"/>
                </a:solidFill>
              </a:rPr>
              <a:t>1795</a:t>
            </a:r>
            <a:r>
              <a:rPr lang="en-US" sz="1800" dirty="0"/>
              <a:t>. The family settled in Trigg County, Kentucky in 1818)</a:t>
            </a:r>
          </a:p>
          <a:p>
            <a:pPr marL="746125" indent="-746125" eaLnBrk="1" hangingPunct="1">
              <a:buFont typeface="Arial" charset="0"/>
              <a:buNone/>
            </a:pPr>
            <a:r>
              <a:rPr lang="en-US" sz="1800" dirty="0"/>
              <a:t>678 0_	The Cunningham family consists of descendants of William and Nancy Cunningham, who married in 1795 and later settled in Trigg County, Kentucky.</a:t>
            </a:r>
          </a:p>
        </p:txBody>
      </p:sp>
      <p:sp>
        <p:nvSpPr>
          <p:cNvPr id="2" name="Footer Placeholder 1"/>
          <p:cNvSpPr>
            <a:spLocks noGrp="1"/>
          </p:cNvSpPr>
          <p:nvPr>
            <p:ph type="ftr" sz="quarter" idx="11"/>
          </p:nvPr>
        </p:nvSpPr>
        <p:spPr/>
        <p:txBody>
          <a:bodyPr/>
          <a:lstStyle/>
          <a:p>
            <a:pPr>
              <a:defRPr/>
            </a:pPr>
            <a:r>
              <a:rPr lang="en-US" dirty="0"/>
              <a:t>Module 3. Describing Families</a:t>
            </a:r>
          </a:p>
        </p:txBody>
      </p:sp>
      <p:sp>
        <p:nvSpPr>
          <p:cNvPr id="3" name="Slide Number Placeholder 2"/>
          <p:cNvSpPr>
            <a:spLocks noGrp="1"/>
          </p:cNvSpPr>
          <p:nvPr>
            <p:ph type="sldNum" sz="quarter" idx="12"/>
          </p:nvPr>
        </p:nvSpPr>
        <p:spPr/>
        <p:txBody>
          <a:bodyPr/>
          <a:lstStyle/>
          <a:p>
            <a:pPr>
              <a:defRPr/>
            </a:pPr>
            <a:fld id="{A9B195DB-D158-4511-AD30-4503835E6DAC}" type="slidenum">
              <a:rPr lang="en-US" smtClean="0"/>
              <a:pPr>
                <a:defRPr/>
              </a:pPr>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152400" y="152400"/>
            <a:ext cx="8763000" cy="838200"/>
          </a:xfrm>
        </p:spPr>
        <p:txBody>
          <a:bodyPr/>
          <a:lstStyle/>
          <a:p>
            <a:pPr eaLnBrk="1" hangingPunct="1"/>
            <a:r>
              <a:rPr lang="en-US" sz="4000" dirty="0"/>
              <a:t>RDA authority record </a:t>
            </a:r>
            <a:r>
              <a:rPr lang="en-US" sz="4000" dirty="0">
                <a:solidFill>
                  <a:srgbClr val="FF0000"/>
                </a:solidFill>
              </a:rPr>
              <a:t>core</a:t>
            </a:r>
            <a:r>
              <a:rPr lang="en-US" sz="4000" dirty="0"/>
              <a:t> and non-core</a:t>
            </a:r>
          </a:p>
        </p:txBody>
      </p:sp>
      <p:sp>
        <p:nvSpPr>
          <p:cNvPr id="149506" name="Content Placeholder 2"/>
          <p:cNvSpPr>
            <a:spLocks noGrp="1"/>
          </p:cNvSpPr>
          <p:nvPr>
            <p:ph idx="1"/>
          </p:nvPr>
        </p:nvSpPr>
        <p:spPr>
          <a:xfrm>
            <a:off x="0" y="838200"/>
            <a:ext cx="9144000" cy="5638800"/>
          </a:xfrm>
          <a:ln>
            <a:solidFill>
              <a:schemeClr val="tx1"/>
            </a:solidFill>
          </a:ln>
        </p:spPr>
        <p:txBody>
          <a:bodyPr/>
          <a:lstStyle/>
          <a:p>
            <a:pPr marL="685800" indent="-685800" eaLnBrk="1" hangingPunct="1">
              <a:buFont typeface="Arial" charset="0"/>
              <a:buNone/>
            </a:pPr>
            <a:r>
              <a:rPr lang="en-US" sz="1600" dirty="0"/>
              <a:t>040	[MARC organization code] $b </a:t>
            </a:r>
            <a:r>
              <a:rPr lang="en-US" sz="1600" dirty="0" err="1"/>
              <a:t>eng</a:t>
            </a:r>
            <a:r>
              <a:rPr lang="en-US" sz="1600" dirty="0"/>
              <a:t> $e </a:t>
            </a:r>
            <a:r>
              <a:rPr lang="en-US" sz="1600" dirty="0" err="1"/>
              <a:t>rda</a:t>
            </a:r>
            <a:r>
              <a:rPr lang="en-US" sz="1600" dirty="0"/>
              <a:t> $c [MARC organization code]</a:t>
            </a:r>
          </a:p>
          <a:p>
            <a:pPr marL="685800" indent="-685800" eaLnBrk="1" hangingPunct="1">
              <a:buNone/>
            </a:pPr>
            <a:r>
              <a:rPr lang="en-US" sz="1600" dirty="0"/>
              <a:t>046	$s </a:t>
            </a:r>
            <a:r>
              <a:rPr lang="en-US" sz="1600" dirty="0">
                <a:solidFill>
                  <a:srgbClr val="FF0000"/>
                </a:solidFill>
              </a:rPr>
              <a:t>1638</a:t>
            </a:r>
            <a:r>
              <a:rPr lang="en-US" sz="1600" dirty="0">
                <a:solidFill>
                  <a:srgbClr val="CC0000"/>
                </a:solidFill>
              </a:rPr>
              <a:t> </a:t>
            </a:r>
            <a:r>
              <a:rPr lang="en-US" sz="1600" dirty="0"/>
              <a:t>$2 </a:t>
            </a:r>
            <a:r>
              <a:rPr lang="en-US" sz="1600" dirty="0" err="1"/>
              <a:t>edtf</a:t>
            </a:r>
            <a:endParaRPr lang="en-US" sz="1600" dirty="0">
              <a:solidFill>
                <a:srgbClr val="CC0000"/>
              </a:solidFill>
            </a:endParaRPr>
          </a:p>
          <a:p>
            <a:pPr marL="685800" indent="-685800" eaLnBrk="1" hangingPunct="1">
              <a:buFont typeface="Arial" charset="0"/>
              <a:buNone/>
            </a:pPr>
            <a:r>
              <a:rPr lang="en-US" sz="1600" dirty="0"/>
              <a:t>100 3_	</a:t>
            </a:r>
            <a:r>
              <a:rPr lang="en-US" sz="1600" dirty="0" err="1">
                <a:solidFill>
                  <a:srgbClr val="FF0000"/>
                </a:solidFill>
              </a:rPr>
              <a:t>Linnell</a:t>
            </a:r>
            <a:r>
              <a:rPr lang="en-US" sz="1600" dirty="0">
                <a:solidFill>
                  <a:srgbClr val="FF0000"/>
                </a:solidFill>
              </a:rPr>
              <a:t> </a:t>
            </a:r>
            <a:r>
              <a:rPr lang="en-US" sz="1600" dirty="0"/>
              <a:t>(</a:t>
            </a:r>
            <a:r>
              <a:rPr lang="en-US" sz="1600" dirty="0">
                <a:solidFill>
                  <a:srgbClr val="FF0000"/>
                </a:solidFill>
              </a:rPr>
              <a:t>Family : $d 1638- </a:t>
            </a:r>
            <a:r>
              <a:rPr lang="en-US" sz="1600" dirty="0"/>
              <a:t>: $c North America)</a:t>
            </a:r>
          </a:p>
          <a:p>
            <a:pPr marL="685800" indent="-685800" eaLnBrk="1" hangingPunct="1">
              <a:buFont typeface="Arial" charset="0"/>
              <a:buNone/>
            </a:pPr>
            <a:r>
              <a:rPr lang="en-US" sz="1600" dirty="0"/>
              <a:t>370        $e North America $e Cape Cod (Mass.) $2 </a:t>
            </a:r>
            <a:r>
              <a:rPr lang="en-US" sz="1600" dirty="0" err="1"/>
              <a:t>lcsh</a:t>
            </a:r>
            <a:endParaRPr lang="en-US" sz="1600" dirty="0"/>
          </a:p>
          <a:p>
            <a:pPr marL="685800" indent="-685800" eaLnBrk="1" hangingPunct="1">
              <a:buFont typeface="Arial" charset="0"/>
              <a:buNone/>
            </a:pPr>
            <a:r>
              <a:rPr lang="en-US" sz="1600" dirty="0"/>
              <a:t>370        $e Scituate (Mass.) $e Barnstable (Mass.) $e Massachusetts $c United States $2 </a:t>
            </a:r>
            <a:r>
              <a:rPr lang="en-US" sz="1600" dirty="0" err="1"/>
              <a:t>naf</a:t>
            </a:r>
            <a:r>
              <a:rPr lang="en-US" sz="1600" dirty="0"/>
              <a:t> [all possible, probably not all would be on any description]</a:t>
            </a:r>
          </a:p>
          <a:p>
            <a:pPr marL="685800" indent="-685800">
              <a:buNone/>
            </a:pPr>
            <a:r>
              <a:rPr lang="en-US" sz="1600" dirty="0"/>
              <a:t>376	</a:t>
            </a:r>
            <a:r>
              <a:rPr lang="en-US" sz="1600" dirty="0">
                <a:solidFill>
                  <a:srgbClr val="FF0000"/>
                </a:solidFill>
              </a:rPr>
              <a:t>Families</a:t>
            </a:r>
            <a:r>
              <a:rPr lang="en-US" sz="1600" dirty="0"/>
              <a:t> $2 </a:t>
            </a:r>
            <a:r>
              <a:rPr lang="en-US" sz="1600" dirty="0" err="1"/>
              <a:t>lcsh</a:t>
            </a:r>
            <a:r>
              <a:rPr lang="en-US" sz="1600" dirty="0"/>
              <a:t> </a:t>
            </a:r>
          </a:p>
          <a:p>
            <a:pPr marL="685800" indent="-685800">
              <a:buNone/>
            </a:pPr>
            <a:r>
              <a:rPr lang="en-US" sz="1600" dirty="0"/>
              <a:t>376	$b </a:t>
            </a:r>
            <a:r>
              <a:rPr lang="en-US" sz="1600" dirty="0" err="1"/>
              <a:t>Linnell</a:t>
            </a:r>
            <a:r>
              <a:rPr lang="en-US" sz="1600" dirty="0"/>
              <a:t>, Robert, 1584-1662 $2 </a:t>
            </a:r>
            <a:r>
              <a:rPr lang="en-US" sz="1600" dirty="0" err="1"/>
              <a:t>naf</a:t>
            </a:r>
            <a:endParaRPr lang="en-US" sz="1600" dirty="0"/>
          </a:p>
          <a:p>
            <a:pPr marL="685800" indent="-685800" eaLnBrk="1" hangingPunct="1">
              <a:buNone/>
            </a:pPr>
            <a:r>
              <a:rPr lang="en-US" sz="1600" dirty="0"/>
              <a:t>377	</a:t>
            </a:r>
            <a:r>
              <a:rPr lang="en-US" sz="1600" dirty="0" err="1"/>
              <a:t>eng</a:t>
            </a:r>
            <a:endParaRPr lang="en-US" sz="1600" dirty="0"/>
          </a:p>
          <a:p>
            <a:pPr marL="685800" indent="-685800" eaLnBrk="1" hangingPunct="1">
              <a:buFont typeface="Arial" charset="0"/>
              <a:buNone/>
            </a:pPr>
            <a:r>
              <a:rPr lang="en-US" sz="1600" dirty="0"/>
              <a:t>[some of the possible 400s]</a:t>
            </a:r>
          </a:p>
          <a:p>
            <a:pPr marL="685800" indent="-685800" eaLnBrk="1" hangingPunct="1">
              <a:buFont typeface="Arial" charset="0"/>
              <a:buNone/>
            </a:pPr>
            <a:r>
              <a:rPr lang="en-US" sz="1600" dirty="0"/>
              <a:t>400 3_ 	</a:t>
            </a:r>
            <a:r>
              <a:rPr lang="en-US" sz="1600" dirty="0" err="1"/>
              <a:t>Linnell</a:t>
            </a:r>
            <a:r>
              <a:rPr lang="en-US" sz="1600" dirty="0"/>
              <a:t> (Family : $d 1638- : $c Cape Cod, Mass.)</a:t>
            </a:r>
          </a:p>
          <a:p>
            <a:pPr marL="685800" indent="-685800" eaLnBrk="1" hangingPunct="1">
              <a:buFont typeface="Arial" charset="0"/>
              <a:buNone/>
            </a:pPr>
            <a:r>
              <a:rPr lang="en-US" sz="1600" dirty="0"/>
              <a:t>400 3_ 	</a:t>
            </a:r>
            <a:r>
              <a:rPr lang="en-US" sz="1600" dirty="0" err="1"/>
              <a:t>Linnell</a:t>
            </a:r>
            <a:r>
              <a:rPr lang="en-US" sz="1600" dirty="0"/>
              <a:t> (Family : $d 1638- : $g </a:t>
            </a:r>
            <a:r>
              <a:rPr lang="en-US" sz="1600" dirty="0" err="1"/>
              <a:t>Linnell</a:t>
            </a:r>
            <a:r>
              <a:rPr lang="en-US" sz="1600" dirty="0"/>
              <a:t>, Robert, 1584-1662)</a:t>
            </a:r>
          </a:p>
          <a:p>
            <a:pPr marL="685800" indent="-685800" eaLnBrk="1" hangingPunct="1">
              <a:buFont typeface="Arial" charset="0"/>
              <a:buNone/>
            </a:pPr>
            <a:r>
              <a:rPr lang="en-US" sz="1600" dirty="0"/>
              <a:t>500 1_ 	$w r $</a:t>
            </a:r>
            <a:r>
              <a:rPr lang="en-US" sz="1600" dirty="0" err="1"/>
              <a:t>i</a:t>
            </a:r>
            <a:r>
              <a:rPr lang="en-US" sz="1600" dirty="0"/>
              <a:t> Progenitor: $a </a:t>
            </a:r>
            <a:r>
              <a:rPr lang="en-US" sz="1600" dirty="0" err="1"/>
              <a:t>Linnell</a:t>
            </a:r>
            <a:r>
              <a:rPr lang="en-US" sz="1600" dirty="0"/>
              <a:t>, Robert, $d 1584-1662</a:t>
            </a:r>
          </a:p>
          <a:p>
            <a:pPr marL="685800" lvl="1" indent="-685800" eaLnBrk="1" hangingPunct="1">
              <a:spcBef>
                <a:spcPct val="0"/>
              </a:spcBef>
              <a:buNone/>
            </a:pPr>
            <a:r>
              <a:rPr lang="en-US" sz="1600" dirty="0"/>
              <a:t>510 2_ 	$w r $</a:t>
            </a:r>
            <a:r>
              <a:rPr lang="en-US" sz="1600" dirty="0" err="1"/>
              <a:t>i</a:t>
            </a:r>
            <a:r>
              <a:rPr lang="en-US" sz="1600" dirty="0"/>
              <a:t> </a:t>
            </a:r>
            <a:r>
              <a:rPr lang="en-CA" sz="1600" dirty="0"/>
              <a:t>Founded corporate body of family</a:t>
            </a:r>
            <a:r>
              <a:rPr lang="en-US" sz="1600" dirty="0"/>
              <a:t>: $a </a:t>
            </a:r>
            <a:r>
              <a:rPr lang="en-US" sz="1600" dirty="0" err="1"/>
              <a:t>Linnell</a:t>
            </a:r>
            <a:r>
              <a:rPr lang="en-US" sz="1600" dirty="0"/>
              <a:t> Family Association</a:t>
            </a:r>
          </a:p>
          <a:p>
            <a:pPr marL="685800" indent="-685800" eaLnBrk="1" hangingPunct="1">
              <a:buFont typeface="Arial" charset="0"/>
              <a:buNone/>
            </a:pPr>
            <a:r>
              <a:rPr lang="en-US" sz="1600" dirty="0"/>
              <a:t>670	</a:t>
            </a:r>
            <a:r>
              <a:rPr lang="en-US" sz="1600" dirty="0" err="1"/>
              <a:t>Linnell</a:t>
            </a:r>
            <a:r>
              <a:rPr lang="en-US" sz="1600" dirty="0"/>
              <a:t> family newsletter, April 1991.</a:t>
            </a:r>
          </a:p>
          <a:p>
            <a:pPr marL="685800" indent="-685800" eaLnBrk="1" hangingPunct="1">
              <a:buNone/>
            </a:pPr>
            <a:r>
              <a:rPr lang="en-US" sz="1600" dirty="0"/>
              <a:t>670	</a:t>
            </a:r>
            <a:r>
              <a:rPr lang="en-US" sz="1600" dirty="0" err="1"/>
              <a:t>Linnell</a:t>
            </a:r>
            <a:r>
              <a:rPr lang="en-US" sz="1600" dirty="0"/>
              <a:t> Family Association website, [date of viewing] $b (The </a:t>
            </a:r>
            <a:r>
              <a:rPr lang="en-US" sz="1600" dirty="0" err="1"/>
              <a:t>Linnell</a:t>
            </a:r>
            <a:r>
              <a:rPr lang="en-US" sz="1600" dirty="0"/>
              <a:t> family consists of all </a:t>
            </a:r>
            <a:r>
              <a:rPr lang="en-US" sz="1600" dirty="0" err="1"/>
              <a:t>Linnells</a:t>
            </a:r>
            <a:r>
              <a:rPr lang="en-US" sz="1600" dirty="0"/>
              <a:t> in North America, all presumed to be descendants of Robert </a:t>
            </a:r>
            <a:r>
              <a:rPr lang="en-US" sz="1600" dirty="0" err="1"/>
              <a:t>Linnell</a:t>
            </a:r>
            <a:r>
              <a:rPr lang="en-US" sz="1600" dirty="0"/>
              <a:t>, who came to Scituate, Massachusetts with his children and second wife in </a:t>
            </a:r>
            <a:r>
              <a:rPr lang="en-US" sz="1600" dirty="0">
                <a:solidFill>
                  <a:srgbClr val="FF0000"/>
                </a:solidFill>
              </a:rPr>
              <a:t>1638</a:t>
            </a:r>
            <a:r>
              <a:rPr lang="en-US" sz="1600" dirty="0"/>
              <a:t>. The family later settled on Cape Cod)</a:t>
            </a:r>
          </a:p>
          <a:p>
            <a:pPr marL="685800" lvl="1" indent="-685800" eaLnBrk="1" hangingPunct="1">
              <a:spcBef>
                <a:spcPct val="0"/>
              </a:spcBef>
              <a:buFont typeface="Arial" charset="0"/>
              <a:buNone/>
            </a:pPr>
            <a:r>
              <a:rPr lang="en-US" sz="1600" dirty="0"/>
              <a:t>678 0_ 	The </a:t>
            </a:r>
            <a:r>
              <a:rPr lang="en-US" sz="1600" dirty="0" err="1"/>
              <a:t>Linnell</a:t>
            </a:r>
            <a:r>
              <a:rPr lang="en-US" sz="1600" dirty="0"/>
              <a:t> family consists of all </a:t>
            </a:r>
            <a:r>
              <a:rPr lang="en-US" sz="1600" dirty="0" err="1"/>
              <a:t>Linnells</a:t>
            </a:r>
            <a:r>
              <a:rPr lang="en-US" sz="1600" dirty="0"/>
              <a:t> in North America, all presumed to be descendants of Robert </a:t>
            </a:r>
            <a:r>
              <a:rPr lang="en-US" sz="1600" dirty="0" err="1"/>
              <a:t>Linnell</a:t>
            </a:r>
            <a:r>
              <a:rPr lang="en-US" sz="1600" dirty="0"/>
              <a:t> (1584-1662) who settled in Massachusetts in </a:t>
            </a:r>
            <a:r>
              <a:rPr lang="en-US" sz="1600" dirty="0">
                <a:solidFill>
                  <a:srgbClr val="FF0000"/>
                </a:solidFill>
              </a:rPr>
              <a:t>1638</a:t>
            </a:r>
            <a:r>
              <a:rPr lang="en-US" sz="1600" dirty="0"/>
              <a:t>.</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A9B195DB-D158-4511-AD30-4503835E6DAC}" type="slidenum">
              <a:rPr lang="en-US" smtClean="0"/>
              <a:pPr>
                <a:defRPr/>
              </a:pPr>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a:t>Exercises</a:t>
            </a:r>
          </a:p>
        </p:txBody>
      </p:sp>
      <p:sp>
        <p:nvSpPr>
          <p:cNvPr id="151554" name="Content Placeholder 2"/>
          <p:cNvSpPr>
            <a:spLocks noGrp="1"/>
          </p:cNvSpPr>
          <p:nvPr>
            <p:ph idx="1"/>
          </p:nvPr>
        </p:nvSpPr>
        <p:spPr/>
        <p:txBody>
          <a:bodyPr/>
          <a:lstStyle/>
          <a:p>
            <a:pPr eaLnBrk="1" hangingPunct="1"/>
            <a:r>
              <a:rPr lang="en-US"/>
              <a:t>Create descriptions for other names associated with books you have brought</a:t>
            </a:r>
          </a:p>
          <a:p>
            <a:pPr eaLnBrk="1" hangingPunct="1"/>
            <a:r>
              <a:rPr lang="en-US"/>
              <a:t>We can do some of these together in the LC/NACO Authority File</a:t>
            </a:r>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A9B195DB-D158-4511-AD30-4503835E6DAC}" type="slidenum">
              <a:rPr lang="en-US" smtClean="0"/>
              <a:pPr>
                <a:defRPr/>
              </a:pPr>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Content Placeholder 2"/>
          <p:cNvSpPr>
            <a:spLocks noGrp="1"/>
          </p:cNvSpPr>
          <p:nvPr>
            <p:ph idx="1"/>
          </p:nvPr>
        </p:nvSpPr>
        <p:spPr/>
        <p:txBody>
          <a:bodyPr/>
          <a:lstStyle/>
          <a:p>
            <a:pPr algn="ctr" eaLnBrk="1" hangingPunct="1">
              <a:buFont typeface="Wingdings" pitchFamily="2" charset="2"/>
              <a:buNone/>
            </a:pPr>
            <a:endParaRPr lang="en-US"/>
          </a:p>
          <a:p>
            <a:pPr algn="ctr" eaLnBrk="1" hangingPunct="1">
              <a:buFont typeface="Arial" charset="0"/>
              <a:buNone/>
            </a:pPr>
            <a:endParaRPr lang="en-US"/>
          </a:p>
          <a:p>
            <a:pPr algn="ctr" eaLnBrk="1" hangingPunct="1">
              <a:buFont typeface="Arial" charset="0"/>
              <a:buNone/>
            </a:pPr>
            <a:r>
              <a:rPr lang="en-US" b="1"/>
              <a:t>Questions?</a:t>
            </a:r>
          </a:p>
          <a:p>
            <a:pPr algn="ctr" eaLnBrk="1" hangingPunct="1">
              <a:buFont typeface="Arial" charset="0"/>
              <a:buNone/>
            </a:pPr>
            <a:endParaRPr lang="en-US" b="1"/>
          </a:p>
        </p:txBody>
      </p:sp>
      <p:sp>
        <p:nvSpPr>
          <p:cNvPr id="5" name="Title 4"/>
          <p:cNvSpPr>
            <a:spLocks noGrp="1"/>
          </p:cNvSpPr>
          <p:nvPr>
            <p:ph type="title"/>
          </p:nvPr>
        </p:nvSpPr>
        <p:spPr>
          <a:xfrm>
            <a:off x="457200" y="1143000"/>
            <a:ext cx="8229600" cy="1143000"/>
          </a:xfrm>
        </p:spPr>
        <p:txBody>
          <a:bodyPr rtlCol="0">
            <a:normAutofit fontScale="90000"/>
          </a:bodyPr>
          <a:lstStyle/>
          <a:p>
            <a:pPr eaLnBrk="1" fontAlgn="auto" hangingPunct="1">
              <a:spcAft>
                <a:spcPts val="0"/>
              </a:spcAft>
              <a:defRPr/>
            </a:pPr>
            <a:r>
              <a:rPr lang="en-US" sz="3600" b="1"/>
              <a:t>Module 3</a:t>
            </a:r>
            <a:br>
              <a:rPr lang="en-US" sz="3600" b="1"/>
            </a:br>
            <a:r>
              <a:rPr lang="en-US" sz="3600" b="1"/>
              <a:t>Describing Families</a:t>
            </a:r>
            <a:br>
              <a:rPr lang="en-US" sz="3600" b="1"/>
            </a:br>
            <a:endParaRPr lang="en-US" sz="2400"/>
          </a:p>
        </p:txBody>
      </p:sp>
      <p:sp>
        <p:nvSpPr>
          <p:cNvPr id="2" name="Footer Placeholder 1"/>
          <p:cNvSpPr>
            <a:spLocks noGrp="1"/>
          </p:cNvSpPr>
          <p:nvPr>
            <p:ph type="ftr" sz="quarter" idx="11"/>
          </p:nvPr>
        </p:nvSpPr>
        <p:spPr/>
        <p:txBody>
          <a:bodyPr/>
          <a:lstStyle/>
          <a:p>
            <a:pPr>
              <a:defRPr/>
            </a:pPr>
            <a:r>
              <a:rPr lang="en-US"/>
              <a:t>Module 3. Describing Families</a:t>
            </a:r>
          </a:p>
        </p:txBody>
      </p:sp>
      <p:sp>
        <p:nvSpPr>
          <p:cNvPr id="3" name="Slide Number Placeholder 2"/>
          <p:cNvSpPr>
            <a:spLocks noGrp="1"/>
          </p:cNvSpPr>
          <p:nvPr>
            <p:ph type="sldNum" sz="quarter" idx="12"/>
          </p:nvPr>
        </p:nvSpPr>
        <p:spPr/>
        <p:txBody>
          <a:bodyPr/>
          <a:lstStyle/>
          <a:p>
            <a:pPr>
              <a:defRPr/>
            </a:pPr>
            <a:fld id="{A9B195DB-D158-4511-AD30-4503835E6DAC}" type="slidenum">
              <a:rPr lang="en-US" smtClean="0"/>
              <a:pPr>
                <a:defRPr/>
              </a:pPr>
              <a:t>103</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Describing Families&amp;quot;&quot;/&gt;&lt;property id=&quot;20307&quot; value=&quot;256&quot;/&gt;&lt;/object&gt;&lt;object type=&quot;3&quot; unique_id=&quot;10004&quot;&gt;&lt;property id=&quot;20148&quot; value=&quot;5&quot;/&gt;&lt;property id=&quot;20300&quot; value=&quot;Slide 2 - &amp;quot;RDA Chapters 8  and 10&amp;quot;&quot;/&gt;&lt;property id=&quot;20307&quot; value=&quot;257&quot;/&gt;&lt;/object&gt;&lt;object type=&quot;3&quot; unique_id=&quot;10005&quot;&gt;&lt;property id=&quot;20148&quot; value=&quot;5&quot;/&gt;&lt;property id=&quot;20300&quot; value=&quot;Slide 3 - &amp;quot;Families as creators&amp;quot;&quot;/&gt;&lt;property id=&quot;20307&quot; value=&quot;258&quot;/&gt;&lt;/object&gt;&lt;object type=&quot;3&quot; unique_id=&quot;10006&quot;&gt;&lt;property id=&quot;20148&quot; value=&quot;5&quot;/&gt;&lt;property id=&quot;20300&quot; value=&quot;Slide 4 - &amp;quot;Serial&amp;quot;&quot;/&gt;&lt;property id=&quot;20307&quot; value=&quot;259&quot;/&gt;&lt;/object&gt;&lt;object type=&quot;3&quot; unique_id=&quot;10007&quot;&gt;&lt;property id=&quot;20148&quot; value=&quot;5&quot;/&gt;&lt;property id=&quot;20300&quot; value=&quot;Slide 5 - &amp;quot;Monograph&amp;quot;&quot;/&gt;&lt;property id=&quot;20307&quot; value=&quot;260&quot;/&gt;&lt;/object&gt;&lt;object type=&quot;3&quot; unique_id=&quot;10008&quot;&gt;&lt;property id=&quot;20148&quot; value=&quot;5&quot;/&gt;&lt;property id=&quot;20300&quot; value=&quot;Slide 6 - &amp;quot;Website&amp;quot;&quot;/&gt;&lt;property id=&quot;20307&quot; value=&quot;261&quot;/&gt;&lt;/object&gt;&lt;object type=&quot;3&quot; unique_id=&quot;10009&quot;&gt;&lt;property id=&quot;20148&quot; value=&quot;5&quot;/&gt;&lt;property id=&quot;20300&quot; value=&quot;Slide 7 - &amp;quot;Blog&amp;quot;&quot;/&gt;&lt;property id=&quot;20307&quot; value=&quot;262&quot;/&gt;&lt;/object&gt;&lt;object type=&quot;3&quot; unique_id=&quot;10010&quot;&gt;&lt;property id=&quot;20148&quot; value=&quot;5&quot;/&gt;&lt;property id=&quot;20300&quot; value=&quot;Slide 8 - &amp;quot;Families as contributors, etc.&amp;quot;&quot;/&gt;&lt;property id=&quot;20307&quot; value=&quot;263&quot;/&gt;&lt;/object&gt;&lt;object type=&quot;3&quot; unique_id=&quot;10011&quot;&gt;&lt;property id=&quot;20148&quot; value=&quot;5&quot;/&gt;&lt;property id=&quot;20300&quot; value=&quot;Slide 9 - &amp;quot;Families as subjects&amp;quot;&quot;/&gt;&lt;property id=&quot;20307&quot; value=&quot;264&quot;/&gt;&lt;/object&gt;&lt;object type=&quot;3&quot; unique_id=&quot;10012&quot;&gt;&lt;property id=&quot;20148&quot; value=&quot;5&quot;/&gt;&lt;property id=&quot;20300&quot; value=&quot;Slide 10&quot;/&gt;&lt;property id=&quot;20307&quot; value=&quot;365&quot;/&gt;&lt;/object&gt;&lt;object type=&quot;3&quot; unique_id=&quot;10013&quot;&gt;&lt;property id=&quot;20148&quot; value=&quot;5&quot;/&gt;&lt;property id=&quot;20300&quot; value=&quot;Slide 11 - &amp;quot;MARC Coding&amp;quot;&quot;/&gt;&lt;property id=&quot;20307&quot; value=&quot;265&quot;/&gt;&lt;/object&gt;&lt;object type=&quot;3&quot; unique_id=&quot;10014&quot;&gt;&lt;property id=&quot;20148&quot; value=&quot;5&quot;/&gt;&lt;property id=&quot;20300&quot; value=&quot;Slide 12&quot;/&gt;&lt;property id=&quot;20307&quot; value=&quot;366&quot;/&gt;&lt;/object&gt;&lt;object type=&quot;3&quot; unique_id=&quot;10015&quot;&gt;&lt;property id=&quot;20148&quot; value=&quot;5&quot;/&gt;&lt;property id=&quot;20300&quot; value=&quot;Slide 13 - &amp;quot;Definition&amp;quot;&quot;/&gt;&lt;property id=&quot;20307&quot; value=&quot;267&quot;/&gt;&lt;/object&gt;&lt;object type=&quot;3&quot; unique_id=&quot;10016&quot;&gt;&lt;property id=&quot;20148&quot; value=&quot;5&quot;/&gt;&lt;property id=&quot;20300&quot; value=&quot;Slide 14 - &amp;quot;Family vs. Corporate Body&amp;quot;&quot;/&gt;&lt;property id=&quot;20307&quot; value=&quot;268&quot;/&gt;&lt;/object&gt;&lt;object type=&quot;3&quot; unique_id=&quot;10017&quot;&gt;&lt;property id=&quot;20148&quot; value=&quot;5&quot;/&gt;&lt;property id=&quot;20300&quot; value=&quot;Slide 15 - &amp;quot;RDA Core Elements for Families&amp;quot;&quot;/&gt;&lt;property id=&quot;20307&quot; value=&quot;269&quot;/&gt;&lt;/object&gt;&lt;object type=&quot;3&quot; unique_id=&quot;10018&quot;&gt;&lt;property id=&quot;20148&quot; value=&quot;5&quot;/&gt;&lt;property id=&quot;20300&quot; value=&quot;Slide 16 - &amp;quot;Exercise&amp;quot;&quot;/&gt;&lt;property id=&quot;20307&quot; value=&quot;283&quot;/&gt;&lt;/object&gt;&lt;object type=&quot;3&quot; unique_id=&quot;10019&quot;&gt;&lt;property id=&quot;20148&quot; value=&quot;5&quot;/&gt;&lt;property id=&quot;20300&quot; value=&quot;Slide 17&quot;/&gt;&lt;property id=&quot;20307&quot; value=&quot;284&quot;/&gt;&lt;/object&gt;&lt;object type=&quot;3&quot; unique_id=&quot;10020&quot;&gt;&lt;property id=&quot;20148&quot; value=&quot;5&quot;/&gt;&lt;property id=&quot;20300&quot; value=&quot;Slide 18&quot;/&gt;&lt;property id=&quot;20307&quot; value=&quot;285&quot;/&gt;&lt;/object&gt;&lt;object type=&quot;3&quot; unique_id=&quot;10021&quot;&gt;&lt;property id=&quot;20148&quot; value=&quot;5&quot;/&gt;&lt;property id=&quot;20300&quot; value=&quot;Slide 19 - &amp;quot;Identifying Families: Transcription and Capitalization&amp;quot;&quot;/&gt;&lt;property id=&quot;20307&quot; value=&quot;312&quot;/&gt;&lt;/object&gt;&lt;object type=&quot;3&quot; unique_id=&quot;10022&quot;&gt;&lt;property id=&quot;20148&quot; value=&quot;5&quot;/&gt;&lt;property id=&quot;20300&quot; value=&quot;Slide 20 - &amp;quot;RDA 8.12. Source Consulted&amp;quot;&quot;/&gt;&lt;property id=&quot;20307&quot; value=&quot;313&quot;/&gt;&lt;/object&gt;&lt;object type=&quot;3&quot; unique_id=&quot;10023&quot;&gt;&lt;property id=&quot;20148&quot; value=&quot;5&quot;/&gt;&lt;property id=&quot;20300&quot; value=&quot;Slide 21 - &amp;quot;670 field examples&amp;quot;&quot;/&gt;&lt;property id=&quot;20307&quot; value=&quot;314&quot;/&gt;&lt;/object&gt;&lt;object type=&quot;3&quot; unique_id=&quot;10024&quot;&gt;&lt;property id=&quot;20148&quot; value=&quot;5&quot;/&gt;&lt;property id=&quot;20300&quot; value=&quot;Slide 22 - &amp;quot;Identifying Families: Sources&amp;quot;&quot;/&gt;&lt;property id=&quot;20307&quot; value=&quot;315&quot;/&gt;&lt;/object&gt;&lt;object type=&quot;3&quot; unique_id=&quot;10025&quot;&gt;&lt;property id=&quot;20148&quot; value=&quot;5&quot;/&gt;&lt;property id=&quot;20300&quot; value=&quot;Slide 23 - &amp;quot;Identifying Families: Sources&amp;quot;&quot;/&gt;&lt;property id=&quot;20307&quot; value=&quot;316&quot;/&gt;&lt;/object&gt;&lt;object type=&quot;3&quot; unique_id=&quot;10026&quot;&gt;&lt;property id=&quot;20148&quot; value=&quot;5&quot;/&gt;&lt;property id=&quot;20300&quot; value=&quot;Slide 24 - &amp;quot;Exercise&amp;quot;&quot;/&gt;&lt;property id=&quot;20307&quot; value=&quot;317&quot;/&gt;&lt;/object&gt;&lt;object type=&quot;3&quot; unique_id=&quot;10027&quot;&gt;&lt;property id=&quot;20148&quot; value=&quot;5&quot;/&gt;&lt;property id=&quot;20300&quot; value=&quot;Slide 25&quot;/&gt;&lt;property id=&quot;20307&quot; value=&quot;318&quot;/&gt;&lt;/object&gt;&lt;object type=&quot;3&quot; unique_id=&quot;10028&quot;&gt;&lt;property id=&quot;20148&quot; value=&quot;5&quot;/&gt;&lt;property id=&quot;20300&quot; value=&quot;Slide 26&quot;/&gt;&lt;property id=&quot;20307&quot; value=&quot;319&quot;/&gt;&lt;/object&gt;&lt;object type=&quot;3&quot; unique_id=&quot;10029&quot;&gt;&lt;property id=&quot;20148&quot; value=&quot;5&quot;/&gt;&lt;property id=&quot;20300&quot; value=&quot;Slide 27 - &amp;quot;Source Consulted (Coniglio)&amp;quot;&quot;/&gt;&lt;property id=&quot;20307&quot; value=&quot;336&quot;/&gt;&lt;/object&gt;&lt;object type=&quot;3&quot; unique_id=&quot;10030&quot;&gt;&lt;property id=&quot;20148&quot; value=&quot;5&quot;/&gt;&lt;property id=&quot;20300&quot; value=&quot;Slide 28&quot;/&gt;&lt;property id=&quot;20307&quot; value=&quot;323&quot;/&gt;&lt;/object&gt;&lt;object type=&quot;3&quot; unique_id=&quot;10031&quot;&gt;&lt;property id=&quot;20148&quot; value=&quot;5&quot;/&gt;&lt;property id=&quot;20300&quot; value=&quot;Slide 29 - &amp;quot;Further information about the Cunningham family, from p. 5-6 of the book&amp;quot;&quot;/&gt;&lt;property id=&quot;20307&quot; value=&quot;321&quot;/&gt;&lt;/object&gt;&lt;object type=&quot;3&quot; unique_id=&quot;10032&quot;&gt;&lt;property id=&quot;20148&quot; value=&quot;5&quot;/&gt;&lt;property id=&quot;20300&quot; value=&quot;Slide 30 - &amp;quot;Source Consulted (Cunningham)&amp;quot;&quot;/&gt;&lt;property id=&quot;20307&quot; value=&quot;337&quot;/&gt;&lt;/object&gt;&lt;object type=&quot;3&quot; unique_id=&quot;10033&quot;&gt;&lt;property id=&quot;20148&quot; value=&quot;5&quot;/&gt;&lt;property id=&quot;20300&quot; value=&quot;Slide 31&quot;/&gt;&lt;property id=&quot;20307&quot; value=&quot;338&quot;/&gt;&lt;/object&gt;&lt;object type=&quot;3&quot; unique_id=&quot;10034&quot;&gt;&lt;property id=&quot;20148&quot; value=&quot;5&quot;/&gt;&lt;property id=&quot;20300&quot; value=&quot;Slide 32&quot;/&gt;&lt;property id=&quot;20307&quot; value=&quot;339&quot;/&gt;&lt;/object&gt;&lt;object type=&quot;3&quot; unique_id=&quot;10035&quot;&gt;&lt;property id=&quot;20148&quot; value=&quot;5&quot;/&gt;&lt;property id=&quot;20300&quot; value=&quot;Slide 33 - &amp;quot;Sources Consulted (Linnell)&amp;quot;&quot;/&gt;&lt;property id=&quot;20307&quot; value=&quot;340&quot;/&gt;&lt;/object&gt;&lt;object type=&quot;3&quot; unique_id=&quot;10036&quot;&gt;&lt;property id=&quot;20148&quot; value=&quot;5&quot;/&gt;&lt;property id=&quot;20300&quot; value=&quot;Slide 34 - &amp;quot;Choosing and Recording the Preferred Name&amp;quot;&quot;/&gt;&lt;property id=&quot;20307&quot; value=&quot;270&quot;/&gt;&lt;/object&gt;&lt;object type=&quot;3&quot; unique_id=&quot;10037&quot;&gt;&lt;property id=&quot;20148&quot; value=&quot;5&quot;/&gt;&lt;property id=&quot;20300&quot; value=&quot;Slide 35 - &amp;quot;Preferred Name Chosen from Preferred Sources&amp;quot;&quot;/&gt;&lt;property id=&quot;20307&quot; value=&quot;271&quot;/&gt;&lt;/object&gt;&lt;object type=&quot;3&quot; unique_id=&quot;10038&quot;&gt;&lt;property id=&quot;20148&quot; value=&quot;5&quot;/&gt;&lt;property id=&quot;20300&quot; value=&quot;Slide 36 - &amp;quot;Attributes of Families: Preferred Name (MARC)&amp;quot;&quot;/&gt;&lt;property id=&quot;20307&quot; value=&quot;324&quot;/&gt;&lt;/object&gt;&lt;object type=&quot;3&quot; unique_id=&quot;10039&quot;&gt;&lt;property id=&quot;20148&quot; value=&quot;5&quot;/&gt;&lt;property id=&quot;20300&quot; value=&quot;Slide 37 - &amp;quot;Preferred Name (RDA 10.2.2) &amp;quot;&quot;/&gt;&lt;property id=&quot;20307&quot; value=&quot;272&quot;/&gt;&lt;/object&gt;&lt;object type=&quot;3&quot; unique_id=&quot;10040&quot;&gt;&lt;property id=&quot;20148&quot; value=&quot;5&quot;/&gt;&lt;property id=&quot;20300&quot; value=&quot;Slide 38 - &amp;quot;Preferred Name (Coniglio)&amp;quot;&quot;/&gt;&lt;property id=&quot;20307&quot; value=&quot;341&quot;/&gt;&lt;/object&gt;&lt;object type=&quot;3&quot; unique_id=&quot;10041&quot;&gt;&lt;property id=&quot;20148&quot; value=&quot;5&quot;/&gt;&lt;property id=&quot;20300&quot; value=&quot;Slide 39 - &amp;quot;Preferred Name (Cunningham)&amp;quot;&quot;/&gt;&lt;property id=&quot;20307&quot; value=&quot;342&quot;/&gt;&lt;/object&gt;&lt;object type=&quot;3&quot; unique_id=&quot;10042&quot;&gt;&lt;property id=&quot;20148&quot; value=&quot;5&quot;/&gt;&lt;property id=&quot;20300&quot; value=&quot;Slide 40 - &amp;quot;Preferred Name (Linnell)&amp;quot;&quot;/&gt;&lt;property id=&quot;20307&quot; value=&quot;343&quot;/&gt;&lt;/object&gt;&lt;object type=&quot;3&quot; unique_id=&quot;10043&quot;&gt;&lt;property id=&quot;20148&quot; value=&quot;5&quot;/&gt;&lt;property id=&quot;20300&quot; value=&quot;Slide 41 - &amp;quot;Preferred Name (RDA 10.2.2) &amp;quot;&quot;/&gt;&lt;property id=&quot;20307&quot; value=&quot;291&quot;/&gt;&lt;/object&gt;&lt;object type=&quot;3&quot; unique_id=&quot;10044&quot;&gt;&lt;property id=&quot;20148&quot; value=&quot;5&quot;/&gt;&lt;property id=&quot;20300&quot; value=&quot;Slide 42 - &amp;quot;Preferred Name (RDA 10.2.2) &amp;quot;&quot;/&gt;&lt;property id=&quot;20307&quot; value=&quot;292&quot;/&gt;&lt;/object&gt;&lt;object type=&quot;3&quot; unique_id=&quot;10045&quot;&gt;&lt;property id=&quot;20148&quot; value=&quot;5&quot;/&gt;&lt;property id=&quot;20300&quot; value=&quot;Slide 43 - &amp;quot;Preferred Name (RDA 10.2.2) &amp;quot;&quot;/&gt;&lt;property id=&quot;20307&quot; value=&quot;293&quot;/&gt;&lt;/object&gt;&lt;object type=&quot;3&quot; unique_id=&quot;10046&quot;&gt;&lt;property id=&quot;20148&quot; value=&quot;5&quot;/&gt;&lt;property id=&quot;20300&quot; value=&quot;Slide 44 - &amp;quot;Preferred Name (RDA 10.2.2) &amp;quot;&quot;/&gt;&lt;property id=&quot;20307&quot; value=&quot;294&quot;/&gt;&lt;/object&gt;&lt;object type=&quot;3&quot; unique_id=&quot;10047&quot;&gt;&lt;property id=&quot;20148&quot; value=&quot;5&quot;/&gt;&lt;property id=&quot;20300&quot; value=&quot;Slide 45 - &amp;quot;Variant name (RDA 10.2.3)&amp;quot;&quot;/&gt;&lt;property id=&quot;20307&quot; value=&quot;297&quot;/&gt;&lt;/object&gt;&lt;object type=&quot;3&quot; unique_id=&quot;10048&quot;&gt;&lt;property id=&quot;20148&quot; value=&quot;5&quot;/&gt;&lt;property id=&quot;20300&quot; value=&quot;Slide 46 - &amp;quot;Type of Family (RDA 10.3)&amp;quot;&quot;/&gt;&lt;property id=&quot;20307&quot; value=&quot;273&quot;/&gt;&lt;/object&gt;&lt;object type=&quot;3&quot; unique_id=&quot;10049&quot;&gt;&lt;property id=&quot;20148&quot; value=&quot;5&quot;/&gt;&lt;property id=&quot;20300&quot; value=&quot;Slide 47 - &amp;quot;Type of Family (RDA 10.3)&amp;quot;&quot;/&gt;&lt;property id=&quot;20307&quot; value=&quot;287&quot;/&gt;&lt;/object&gt;&lt;object type=&quot;3&quot; unique_id=&quot;10050&quot;&gt;&lt;property id=&quot;20148&quot; value=&quot;5&quot;/&gt;&lt;property id=&quot;20300&quot; value=&quot;Slide 48 - &amp;quot;Type of Family (RDA 10.3)&amp;quot;&quot;/&gt;&lt;property id=&quot;20307&quot; value=&quot;286&quot;/&gt;&lt;/object&gt;&lt;object type=&quot;3&quot; unique_id=&quot;10051&quot;&gt;&lt;property id=&quot;20148&quot; value=&quot;5&quot;/&gt;&lt;property id=&quot;20300&quot; value=&quot;Slide 49 - &amp;quot;Type of Family (Coniglio)&amp;quot;&quot;/&gt;&lt;property id=&quot;20307&quot; value=&quot;344&quot;/&gt;&lt;/object&gt;&lt;object type=&quot;3&quot; unique_id=&quot;10052&quot;&gt;&lt;property id=&quot;20148&quot; value=&quot;5&quot;/&gt;&lt;property id=&quot;20300&quot; value=&quot;Slide 50 - &amp;quot;Type of Family (Cunningham)&amp;quot;&quot;/&gt;&lt;property id=&quot;20307&quot; value=&quot;345&quot;/&gt;&lt;/object&gt;&lt;object type=&quot;3&quot; unique_id=&quot;10053&quot;&gt;&lt;property id=&quot;20148&quot; value=&quot;5&quot;/&gt;&lt;property id=&quot;20300&quot; value=&quot;Slide 51 - &amp;quot;Type of Family (Linnell)&amp;quot;&quot;/&gt;&lt;property id=&quot;20307&quot; value=&quot;346&quot;/&gt;&lt;/object&gt;&lt;object type=&quot;3&quot; unique_id=&quot;10054&quot;&gt;&lt;property id=&quot;20148&quot; value=&quot;5&quot;/&gt;&lt;property id=&quot;20300&quot; value=&quot;Slide 52 - &amp;quot;Date Associated with the Family (RDA 10.4)&amp;quot;&quot;/&gt;&lt;property id=&quot;20307&quot; value=&quot;274&quot;/&gt;&lt;/object&gt;&lt;object type=&quot;3&quot; unique_id=&quot;10055&quot;&gt;&lt;property id=&quot;20148&quot; value=&quot;5&quot;/&gt;&lt;property id=&quot;20300&quot; value=&quot;Slide 53 - &amp;quot;Date Associated with the Family (RDA 10.4)&amp;quot;&quot;/&gt;&lt;property id=&quot;20307&quot; value=&quot;275&quot;/&gt;&lt;/object&gt;&lt;object type=&quot;3&quot; unique_id=&quot;10056&quot;&gt;&lt;property id=&quot;20148&quot; value=&quot;5&quot;/&gt;&lt;property id=&quot;20300&quot; value=&quot;Slide 54 - &amp;quot;Date Associated with the Family (RDA 10.4)&amp;quot;&quot;/&gt;&lt;property id=&quot;20307&quot; value=&quot;289&quot;/&gt;&lt;/object&gt;&lt;object type=&quot;3&quot; unique_id=&quot;10057&quot;&gt;&lt;property id=&quot;20148&quot; value=&quot;5&quot;/&gt;&lt;property id=&quot;20300&quot; value=&quot;Slide 55 - &amp;quot;Date Associated with the Family (Coniglio)&amp;quot;&quot;/&gt;&lt;property id=&quot;20307&quot; value=&quot;347&quot;/&gt;&lt;/object&gt;&lt;object type=&quot;3&quot; unique_id=&quot;10058&quot;&gt;&lt;property id=&quot;20148&quot; value=&quot;5&quot;/&gt;&lt;property id=&quot;20300&quot; value=&quot;Slide 56 - &amp;quot;Date Associated with the Family (Cunningham)&amp;quot;&quot;/&gt;&lt;property id=&quot;20307&quot; value=&quot;348&quot;/&gt;&lt;/object&gt;&lt;object type=&quot;3&quot; unique_id=&quot;10059&quot;&gt;&lt;property id=&quot;20148&quot; value=&quot;5&quot;/&gt;&lt;property id=&quot;20300&quot; value=&quot;Slide 57 - &amp;quot;Date Associated with the Family (Linnell)&amp;quot;&quot;/&gt;&lt;property id=&quot;20307&quot; value=&quot;349&quot;/&gt;&lt;/object&gt;&lt;object type=&quot;3&quot; unique_id=&quot;10060&quot;&gt;&lt;property id=&quot;20148&quot; value=&quot;5&quot;/&gt;&lt;property id=&quot;20300&quot; value=&quot;Slide 58 - &amp;quot;Place Associated with the Family (RDA 10.5)&amp;quot;&quot;/&gt;&lt;property id=&quot;20307&quot; value=&quot;276&quot;/&gt;&lt;/object&gt;&lt;object type=&quot;3&quot; unique_id=&quot;10061&quot;&gt;&lt;property id=&quot;20148&quot; value=&quot;5&quot;/&gt;&lt;property id=&quot;20300&quot; value=&quot;Slide 59 - &amp;quot;Recording the Place Attribute&amp;quot;&quot;/&gt;&lt;property id=&quot;20307&quot; value=&quot;325&quot;/&gt;&lt;/object&gt;&lt;object type=&quot;3&quot; unique_id=&quot;10062&quot;&gt;&lt;property id=&quot;20148&quot; value=&quot;5&quot;/&gt;&lt;property id=&quot;20300&quot; value=&quot;Slide 60 - &amp;quot;Recording the Place Attribute&amp;quot;&quot;/&gt;&lt;property id=&quot;20307&quot; value=&quot;350&quot;/&gt;&lt;/object&gt;&lt;object type=&quot;3&quot; unique_id=&quot;10063&quot;&gt;&lt;property id=&quot;20148&quot; value=&quot;5&quot;/&gt;&lt;property id=&quot;20300&quot; value=&quot;Slide 61 - &amp;quot;Recording the Place Attribute&amp;quot;&quot;/&gt;&lt;property id=&quot;20307&quot; value=&quot;328&quot;/&gt;&lt;/object&gt;&lt;object type=&quot;3&quot; unique_id=&quot;10064&quot;&gt;&lt;property id=&quot;20148&quot; value=&quot;5&quot;/&gt;&lt;property id=&quot;20300&quot; value=&quot;Slide 62 - &amp;quot;Place Associated with the Family (RDA 10.5)&amp;quot;&quot;/&gt;&lt;property id=&quot;20307&quot; value=&quot;295&quot;/&gt;&lt;/object&gt;&lt;object type=&quot;3&quot; unique_id=&quot;10065&quot;&gt;&lt;property id=&quot;20148&quot; value=&quot;5&quot;/&gt;&lt;property id=&quot;20300&quot; value=&quot;Slide 63 - &amp;quot;Place Associated with the Family (Coniglio)&amp;quot;&quot;/&gt;&lt;property id=&quot;20307&quot; value=&quot;351&quot;/&gt;&lt;/object&gt;&lt;object type=&quot;3&quot; unique_id=&quot;10066&quot;&gt;&lt;property id=&quot;20148&quot; value=&quot;5&quot;/&gt;&lt;property id=&quot;20300&quot; value=&quot;Slide 64 - &amp;quot;Place Associated with the Family (Cunningham)&amp;quot;&quot;/&gt;&lt;property id=&quot;20307&quot; value=&quot;352&quot;/&gt;&lt;/object&gt;&lt;object type=&quot;3&quot; unique_id=&quot;10067&quot;&gt;&lt;property id=&quot;20148&quot; value=&quot;5&quot;/&gt;&lt;property id=&quot;20300&quot; value=&quot;Slide 65 - &amp;quot;Place Associated with the Family (Linnell)&amp;quot;&quot;/&gt;&lt;property id=&quot;20307&quot; value=&quot;353&quot;/&gt;&lt;/object&gt;&lt;object type=&quot;3&quot; unique_id=&quot;10068&quot;&gt;&lt;property id=&quot;20148&quot; value=&quot;5&quot;/&gt;&lt;property id=&quot;20300&quot; value=&quot;Slide 66 - &amp;quot;Prominent Member of the Family (RDA 10.6)&amp;quot;&quot;/&gt;&lt;property id=&quot;20307&quot; value=&quot;277&quot;/&gt;&lt;/object&gt;&lt;object type=&quot;3&quot; unique_id=&quot;10069&quot;&gt;&lt;property id=&quot;20148&quot; value=&quot;5&quot;/&gt;&lt;property id=&quot;20300&quot; value=&quot;Slide 67 - &amp;quot;Prominent Member of the Family (RDA 10.6)&amp;quot;&quot;/&gt;&lt;property id=&quot;20307&quot; value=&quot;296&quot;/&gt;&lt;/object&gt;&lt;object type=&quot;3&quot; unique_id=&quot;10070&quot;&gt;&lt;property id=&quot;20148&quot; value=&quot;5&quot;/&gt;&lt;property id=&quot;20300&quot; value=&quot;Slide 68 - &amp;quot;Prominent Member of the Family (Coniglio)&amp;quot;&quot;/&gt;&lt;property id=&quot;20307&quot; value=&quot;354&quot;/&gt;&lt;/object&gt;&lt;object type=&quot;3&quot; unique_id=&quot;10071&quot;&gt;&lt;property id=&quot;20148&quot; value=&quot;5&quot;/&gt;&lt;property id=&quot;20300&quot; value=&quot;Slide 69 - &amp;quot;Prominent Member of the Family (Cunningham)&amp;quot;&quot;/&gt;&lt;property id=&quot;20307&quot; value=&quot;355&quot;/&gt;&lt;/object&gt;&lt;object type=&quot;3&quot; unique_id=&quot;10072&quot;&gt;&lt;property id=&quot;20148&quot; value=&quot;5&quot;/&gt;&lt;property id=&quot;20300&quot; value=&quot;Slide 70 - &amp;quot;Prominent Member of the Family (Linnell)&amp;quot;&quot;/&gt;&lt;property id=&quot;20307&quot; value=&quot;356&quot;/&gt;&lt;/object&gt;&lt;object type=&quot;3&quot; unique_id=&quot;10073&quot;&gt;&lt;property id=&quot;20148&quot; value=&quot;5&quot;/&gt;&lt;property id=&quot;20300&quot; value=&quot;Slide 71 - &amp;quot;Hereditary Title (RDA 10.7)&amp;quot;&quot;/&gt;&lt;property id=&quot;20307&quot; value=&quot;298&quot;/&gt;&lt;/object&gt;&lt;object type=&quot;3&quot; unique_id=&quot;10074&quot;&gt;&lt;property id=&quot;20148&quot; value=&quot;5&quot;/&gt;&lt;property id=&quot;20300&quot; value=&quot;Slide 72 - &amp;quot;Language of the Family (RDA 10.8)&amp;quot;&quot;/&gt;&lt;property id=&quot;20307&quot; value=&quot;357&quot;/&gt;&lt;/object&gt;&lt;object type=&quot;3&quot; unique_id=&quot;10075&quot;&gt;&lt;property id=&quot;20148&quot; value=&quot;5&quot;/&gt;&lt;property id=&quot;20300&quot; value=&quot;Slide 73 - &amp;quot;Language of the Family (RDA 10.8)&amp;quot;&quot;/&gt;&lt;property id=&quot;20307&quot; value=&quot;358&quot;/&gt;&lt;/object&gt;&lt;object type=&quot;3&quot; unique_id=&quot;10076&quot;&gt;&lt;property id=&quot;20148&quot; value=&quot;5&quot;/&gt;&lt;property id=&quot;20300&quot; value=&quot;Slide 74 - &amp;quot;Language of the Family (Coniglio)&amp;quot;&quot;/&gt;&lt;property id=&quot;20307&quot; value=&quot;359&quot;/&gt;&lt;/object&gt;&lt;object type=&quot;3&quot; unique_id=&quot;10077&quot;&gt;&lt;property id=&quot;20148&quot; value=&quot;5&quot;/&gt;&lt;property id=&quot;20300&quot; value=&quot;Slide 75 - &amp;quot;Language of the Family (Cunningham)&amp;quot;&quot;/&gt;&lt;property id=&quot;20307&quot; value=&quot;360&quot;/&gt;&lt;/object&gt;&lt;object type=&quot;3&quot; unique_id=&quot;10078&quot;&gt;&lt;property id=&quot;20148&quot; value=&quot;5&quot;/&gt;&lt;property id=&quot;20300&quot; value=&quot;Slide 76 - &amp;quot;Language of the Family (Linnell)&amp;quot;&quot;/&gt;&lt;property id=&quot;20307&quot; value=&quot;361&quot;/&gt;&lt;/object&gt;&lt;object type=&quot;3&quot; unique_id=&quot;10079&quot;&gt;&lt;property id=&quot;20148&quot; value=&quot;5&quot;/&gt;&lt;property id=&quot;20300&quot; value=&quot;Slide 77 - &amp;quot;Family History (RDA 10.9)&amp;quot;&quot;/&gt;&lt;property id=&quot;20307&quot; value=&quot;299&quot;/&gt;&lt;/object&gt;&lt;object type=&quot;3&quot; unique_id=&quot;10080&quot;&gt;&lt;property id=&quot;20148&quot; value=&quot;5&quot;/&gt;&lt;property id=&quot;20300&quot; value=&quot;Slide 78 - &amp;quot;Family History (RDA 10.9)&amp;quot;&quot;/&gt;&lt;property id=&quot;20307&quot; value=&quot;300&quot;/&gt;&lt;/object&gt;&lt;object type=&quot;3&quot; unique_id=&quot;10081&quot;&gt;&lt;property id=&quot;20148&quot; value=&quot;5&quot;/&gt;&lt;property id=&quot;20300&quot; value=&quot;Slide 79 - &amp;quot;Identifier (RDA 10.10)&amp;quot;&quot;/&gt;&lt;property id=&quot;20307&quot; value=&quot;329&quot;/&gt;&lt;/object&gt;&lt;object type=&quot;3&quot; unique_id=&quot;10082&quot;&gt;&lt;property id=&quot;20148&quot; value=&quot;5&quot;/&gt;&lt;property id=&quot;20300&quot; value=&quot;Slide 80 - &amp;quot;Constructing the Authorized Access Point (RDA 10.11.1)&amp;quot;&quot;/&gt;&lt;property id=&quot;20307&quot; value=&quot;301&quot;/&gt;&lt;/object&gt;&lt;object type=&quot;3&quot; unique_id=&quot;10083&quot;&gt;&lt;property id=&quot;20148&quot; value=&quot;5&quot;/&gt;&lt;property id=&quot;20300&quot; value=&quot;Slide 81 - &amp;quot;Constructing the Authorized Access Point (RDA 10.11.1)&amp;quot;&quot;/&gt;&lt;property id=&quot;20307&quot; value=&quot;302&quot;/&gt;&lt;/object&gt;&lt;object type=&quot;3&quot; unique_id=&quot;10084&quot;&gt;&lt;property id=&quot;20148&quot; value=&quot;5&quot;/&gt;&lt;property id=&quot;20300&quot; value=&quot;Slide 82 - &amp;quot;Constructing the Authorized Access Point (RDA 10.11.1)&amp;quot;&quot;/&gt;&lt;property id=&quot;20307&quot; value=&quot;303&quot;/&gt;&lt;/object&gt;&lt;object type=&quot;3&quot; unique_id=&quot;10085&quot;&gt;&lt;property id=&quot;20148&quot; value=&quot;5&quot;/&gt;&lt;property id=&quot;20300&quot; value=&quot;Slide 83 - &amp;quot;Authorized Access Point (Coniglio)&amp;quot;&quot;/&gt;&lt;property id=&quot;20307&quot; value=&quot;362&quot;/&gt;&lt;/object&gt;&lt;object type=&quot;3&quot; unique_id=&quot;10086&quot;&gt;&lt;property id=&quot;20148&quot; value=&quot;5&quot;/&gt;&lt;property id=&quot;20300&quot; value=&quot;Slide 84 - &amp;quot;Authorized Access Point (Cunningham)&amp;quot;&quot;/&gt;&lt;property id=&quot;20307&quot; value=&quot;363&quot;/&gt;&lt;/object&gt;&lt;object type=&quot;3&quot; unique_id=&quot;10087&quot;&gt;&lt;property id=&quot;20148&quot; value=&quot;5&quot;/&gt;&lt;property id=&quot;20300&quot; value=&quot;Slide 85 - &amp;quot;Authorized Access Point (Linnell)&amp;quot;&quot;/&gt;&lt;property id=&quot;20307&quot; value=&quot;364&quot;/&gt;&lt;/object&gt;&lt;object type=&quot;3&quot; unique_id=&quot;10088&quot;&gt;&lt;property id=&quot;20148&quot; value=&quot;5&quot;/&gt;&lt;property id=&quot;20300&quot; value=&quot;Slide 86 - &amp;quot;Constructing a Variant Access Point (RDA 10.11.2)&amp;quot;&quot;/&gt;&lt;property id=&quot;20307&quot; value=&quot;304&quot;/&gt;&lt;/object&gt;&lt;object type=&quot;3&quot; unique_id=&quot;10089&quot;&gt;&lt;property id=&quot;20148&quot; value=&quot;5&quot;/&gt;&lt;property id=&quot;20300&quot; value=&quot;Slide 87 - &amp;quot;Constructing the Variant Access Point (RDA 10.11.2)&amp;quot;&quot;/&gt;&lt;property id=&quot;20307&quot; value=&quot;305&quot;/&gt;&lt;/object&gt;&lt;object type=&quot;3&quot; unique_id=&quot;10090&quot;&gt;&lt;property id=&quot;20148&quot; value=&quot;5&quot;/&gt;&lt;property id=&quot;20300&quot; value=&quot;Slide 88 - &amp;quot;Constructing the Variant Access Point (RDA 10.11.2)&amp;quot;&quot;/&gt;&lt;property id=&quot;20307&quot; value=&quot;306&quot;/&gt;&lt;/object&gt;&lt;object type=&quot;3&quot; unique_id=&quot;10091&quot;&gt;&lt;property id=&quot;20148&quot; value=&quot;5&quot;/&gt;&lt;property id=&quot;20300&quot; value=&quot;Slide 89 - &amp;quot;Related Persons (RDA 30)&amp;quot;&quot;/&gt;&lt;property id=&quot;20307&quot; value=&quot;279&quot;/&gt;&lt;/object&gt;&lt;object type=&quot;3&quot; unique_id=&quot;10092&quot;&gt;&lt;property id=&quot;20148&quot; value=&quot;5&quot;/&gt;&lt;property id=&quot;20300&quot; value=&quot;Slide 90 - &amp;quot;Related Families (RDA 31)&amp;quot;&quot;/&gt;&lt;property id=&quot;20307&quot; value=&quot;307&quot;/&gt;&lt;/object&gt;&lt;object type=&quot;3&quot; unique_id=&quot;10093&quot;&gt;&lt;property id=&quot;20148&quot; value=&quot;5&quot;/&gt;&lt;property id=&quot;20300&quot; value=&quot;Slide 91 - &amp;quot;Related Corporate Bodies (RDA 32)&amp;quot;&quot;/&gt;&lt;property id=&quot;20307&quot; value=&quot;309&quot;/&gt;&lt;/object&gt;&lt;object type=&quot;3&quot; unique_id=&quot;10094&quot;&gt;&lt;property id=&quot;20148&quot; value=&quot;5&quot;/&gt;&lt;property id=&quot;20300&quot; value=&quot;Slide 92 - &amp;quot;Exercise&amp;quot;&quot;/&gt;&lt;property id=&quot;20307&quot; value=&quot;308&quot;/&gt;&lt;/object&gt;&lt;object type=&quot;3&quot; unique_id=&quot;10095&quot;&gt;&lt;property id=&quot;20148&quot; value=&quot;5&quot;/&gt;&lt;property id=&quot;20300&quot; value=&quot;Slide 93 - &amp;quot;RDA authority record core and non-core&amp;quot;&quot;/&gt;&lt;property id=&quot;20307&quot; value=&quot;331&quot;/&gt;&lt;/object&gt;&lt;object type=&quot;3&quot; unique_id=&quot;10096&quot;&gt;&lt;property id=&quot;20148&quot; value=&quot;5&quot;/&gt;&lt;property id=&quot;20300&quot; value=&quot;Slide 94 - &amp;quot;RDA authority record core and non-core&amp;quot;&quot;/&gt;&lt;property id=&quot;20307&quot; value=&quot;330&quot;/&gt;&lt;/object&gt;&lt;object type=&quot;3&quot; unique_id=&quot;10097&quot;&gt;&lt;property id=&quot;20148&quot; value=&quot;5&quot;/&gt;&lt;property id=&quot;20300&quot; value=&quot;Slide 95 - &amp;quot;RDA authority record core and non-core&amp;quot;&quot;/&gt;&lt;property id=&quot;20307&quot; value=&quot;332&quot;/&gt;&lt;/object&gt;&lt;object type=&quot;3&quot; unique_id=&quot;10098&quot;&gt;&lt;property id=&quot;20148&quot; value=&quot;5&quot;/&gt;&lt;property id=&quot;20300&quot; value=&quot;Slide 96 - &amp;quot;Exercises&amp;quot;&quot;/&gt;&lt;property id=&quot;20307&quot; value=&quot;333&quot;/&gt;&lt;/object&gt;&lt;object type=&quot;3&quot; unique_id=&quot;10099&quot;&gt;&lt;property id=&quot;20148&quot; value=&quot;5&quot;/&gt;&lt;property id=&quot;20300&quot; value=&quot;Slide 97 - &amp;quot;Module 3 Describing Families &amp;quot;&quot;/&gt;&lt;property id=&quot;20307&quot; value=&quot;334&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9AFC169387FD46BB685FE308D894A0" ma:contentTypeVersion="18" ma:contentTypeDescription="Create a new document." ma:contentTypeScope="" ma:versionID="ae8461edd4005d8e1cd41ab47cceae76">
  <xsd:schema xmlns:xsd="http://www.w3.org/2001/XMLSchema" xmlns:xs="http://www.w3.org/2001/XMLSchema" xmlns:p="http://schemas.microsoft.com/office/2006/metadata/properties" xmlns:ns3="1b15f2a7-da64-4eb3-8453-c1046b6bfed2" xmlns:ns4="5f1d6e13-6e83-4609-ade1-1667c0258b68" targetNamespace="http://schemas.microsoft.com/office/2006/metadata/properties" ma:root="true" ma:fieldsID="4676117c542946aaee13840a1acc0650" ns3:_="" ns4:_="">
    <xsd:import namespace="1b15f2a7-da64-4eb3-8453-c1046b6bfed2"/>
    <xsd:import namespace="5f1d6e13-6e83-4609-ade1-1667c0258b6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element ref="ns3:MediaServiceSearchProperties" minOccurs="0"/>
                <xsd:element ref="ns3:MediaServiceObjectDetectorVersions"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15f2a7-da64-4eb3-8453-c1046b6bfe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1d6e13-6e83-4609-ade1-1667c0258b6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b15f2a7-da64-4eb3-8453-c1046b6bfed2" xsi:nil="true"/>
  </documentManagement>
</p:properties>
</file>

<file path=customXml/itemProps1.xml><?xml version="1.0" encoding="utf-8"?>
<ds:datastoreItem xmlns:ds="http://schemas.openxmlformats.org/officeDocument/2006/customXml" ds:itemID="{57BF34A9-5DD0-4A0B-82F3-25124195A9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15f2a7-da64-4eb3-8453-c1046b6bfed2"/>
    <ds:schemaRef ds:uri="5f1d6e13-6e83-4609-ade1-1667c0258b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CFDA0B-B0D7-4471-9A1F-8C143EE688F4}">
  <ds:schemaRefs>
    <ds:schemaRef ds:uri="http://schemas.microsoft.com/sharepoint/v3/contenttype/forms"/>
  </ds:schemaRefs>
</ds:datastoreItem>
</file>

<file path=customXml/itemProps3.xml><?xml version="1.0" encoding="utf-8"?>
<ds:datastoreItem xmlns:ds="http://schemas.openxmlformats.org/officeDocument/2006/customXml" ds:itemID="{59AE0ADC-73C2-4FCB-B0F7-4D55F5DCA393}">
  <ds:schemaRefs>
    <ds:schemaRef ds:uri="5f1d6e13-6e83-4609-ade1-1667c0258b68"/>
    <ds:schemaRef ds:uri="http://purl.org/dc/elements/1.1/"/>
    <ds:schemaRef ds:uri="http://www.w3.org/XML/1998/namespace"/>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purl.org/dc/terms/"/>
    <ds:schemaRef ds:uri="1b15f2a7-da64-4eb3-8453-c1046b6bfed2"/>
    <ds:schemaRef ds:uri="http://schemas.microsoft.com/office/infopath/2007/PartnerControls"/>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3167</TotalTime>
  <Words>15329</Words>
  <Application>Microsoft Office PowerPoint</Application>
  <PresentationFormat>On-screen Show (4:3)</PresentationFormat>
  <Paragraphs>1389</Paragraphs>
  <Slides>103</Slides>
  <Notes>103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103</vt:i4>
      </vt:variant>
    </vt:vector>
  </HeadingPairs>
  <TitlesOfParts>
    <vt:vector size="107" baseType="lpstr">
      <vt:lpstr>Arial</vt:lpstr>
      <vt:lpstr>Calibri</vt:lpstr>
      <vt:lpstr>Wingdings</vt:lpstr>
      <vt:lpstr>Office Theme</vt:lpstr>
      <vt:lpstr>Describing Families</vt:lpstr>
      <vt:lpstr>RDA Chapters 8  and 10</vt:lpstr>
      <vt:lpstr>Families as creators</vt:lpstr>
      <vt:lpstr>Serial</vt:lpstr>
      <vt:lpstr>Monograph</vt:lpstr>
      <vt:lpstr>Website</vt:lpstr>
      <vt:lpstr>Blog</vt:lpstr>
      <vt:lpstr>Families as contributors, etc.</vt:lpstr>
      <vt:lpstr>Families as subjects</vt:lpstr>
      <vt:lpstr>PowerPoint Presentation</vt:lpstr>
      <vt:lpstr>PowerPoint Presentation</vt:lpstr>
      <vt:lpstr>PowerPoint Presentation</vt:lpstr>
      <vt:lpstr>MARC Coding</vt:lpstr>
      <vt:lpstr>PowerPoint Presentation</vt:lpstr>
      <vt:lpstr>Definition</vt:lpstr>
      <vt:lpstr>PowerPoint Presentation</vt:lpstr>
      <vt:lpstr>Family vs. Corporate Body</vt:lpstr>
      <vt:lpstr>RDA Core Elements for Families</vt:lpstr>
      <vt:lpstr>Exercise</vt:lpstr>
      <vt:lpstr>PowerPoint Presentation</vt:lpstr>
      <vt:lpstr>PowerPoint Presentation</vt:lpstr>
      <vt:lpstr>Identifying Families: Transcription and Capitalization</vt:lpstr>
      <vt:lpstr>RDA 8.12. Source Consulted</vt:lpstr>
      <vt:lpstr>670 field examples</vt:lpstr>
      <vt:lpstr>Identifying Families: Sources</vt:lpstr>
      <vt:lpstr>Identifying Families: Sources</vt:lpstr>
      <vt:lpstr>Exercise</vt:lpstr>
      <vt:lpstr>PowerPoint Presentation</vt:lpstr>
      <vt:lpstr>PowerPoint Presentation</vt:lpstr>
      <vt:lpstr>Source Consulted (Coniglio)</vt:lpstr>
      <vt:lpstr>1997</vt:lpstr>
      <vt:lpstr>Further information about the Cunningham family, from p. 5-6 of the book</vt:lpstr>
      <vt:lpstr>Source Consulted (Cunningham)</vt:lpstr>
      <vt:lpstr>PowerPoint Presentation</vt:lpstr>
      <vt:lpstr>PowerPoint Presentation</vt:lpstr>
      <vt:lpstr>Sources Consulted (Linnell)</vt:lpstr>
      <vt:lpstr>Choosing and Recording the Preferred Name</vt:lpstr>
      <vt:lpstr>Preferred Name Chosen from Preferred Sources</vt:lpstr>
      <vt:lpstr>Attributes of Families: Preferred Name (MARC)</vt:lpstr>
      <vt:lpstr>Preferred Name (RDA 10.2.2) </vt:lpstr>
      <vt:lpstr>Preferred Name (Coniglio)</vt:lpstr>
      <vt:lpstr>Preferred Name (Cunningham)</vt:lpstr>
      <vt:lpstr>Preferred Name (Linnell)</vt:lpstr>
      <vt:lpstr>Preferred Name (RDA 10.2.2) </vt:lpstr>
      <vt:lpstr>Preferred Name (RDA 10.2.2) </vt:lpstr>
      <vt:lpstr>Preferred Name (RDA 10.2.2) </vt:lpstr>
      <vt:lpstr>Preferred Name (RDA 10.2.2) </vt:lpstr>
      <vt:lpstr>Variant name (RDA 10.2.3)</vt:lpstr>
      <vt:lpstr>Type of Family (RDA 10.3)</vt:lpstr>
      <vt:lpstr>Type of Family (RDA 10.3)</vt:lpstr>
      <vt:lpstr>Type of Family (RDA 10.3)</vt:lpstr>
      <vt:lpstr>Type of Family (Coniglio)</vt:lpstr>
      <vt:lpstr>Type of Family (Cunningham)</vt:lpstr>
      <vt:lpstr>Type of Family (Linnell)</vt:lpstr>
      <vt:lpstr>Date Associated with the Family  (RDA 10.4)</vt:lpstr>
      <vt:lpstr>Date Associated with the Family  (RDA 10.4)</vt:lpstr>
      <vt:lpstr>Date Associated with the Family  (RDA 10.4)</vt:lpstr>
      <vt:lpstr>Date Associated with the Family (Coniglio)</vt:lpstr>
      <vt:lpstr>Date Associated with the Family (Cunningham)</vt:lpstr>
      <vt:lpstr>Date Associated with the Family (Linnell)</vt:lpstr>
      <vt:lpstr>Place Associated with the Family  (RDA 10.5)</vt:lpstr>
      <vt:lpstr>Recording the Place Attribute</vt:lpstr>
      <vt:lpstr>Recording the Place Attribute</vt:lpstr>
      <vt:lpstr>Recording the Place Attribute</vt:lpstr>
      <vt:lpstr>Recording the Place Attribute</vt:lpstr>
      <vt:lpstr>Place Associated with the Family (RDA 10.5)</vt:lpstr>
      <vt:lpstr>Place Associated with the Family (Coniglio)</vt:lpstr>
      <vt:lpstr>Place Associated with the Family (Cunningham)</vt:lpstr>
      <vt:lpstr>Place Associated with the Family (Linnell)</vt:lpstr>
      <vt:lpstr>Prominent Member of the Family  (RDA 10.6)</vt:lpstr>
      <vt:lpstr>Prominent Member of the Family (RDA 10.6)</vt:lpstr>
      <vt:lpstr>Prominent Member of the Family (Coniglio)</vt:lpstr>
      <vt:lpstr>Prominent Member of the Family (Cunningham)</vt:lpstr>
      <vt:lpstr>Prominent Member of the Family (Linnell)</vt:lpstr>
      <vt:lpstr>Hereditary Title (RDA 10.7)</vt:lpstr>
      <vt:lpstr>Language of the Family (RDA 10.8)</vt:lpstr>
      <vt:lpstr>Language of the Family (RDA 10.8)</vt:lpstr>
      <vt:lpstr>Language of the Family (Coniglio)</vt:lpstr>
      <vt:lpstr>Language of the Family (Cunningham)</vt:lpstr>
      <vt:lpstr>Language of the Family (Linnell)</vt:lpstr>
      <vt:lpstr>Family History (RDA 10.9)</vt:lpstr>
      <vt:lpstr>Family History (RDA 10.9)</vt:lpstr>
      <vt:lpstr>Identifier for Family (RDA 10.10)</vt:lpstr>
      <vt:lpstr>PowerPoint Presentation</vt:lpstr>
      <vt:lpstr>Constructing the Authorized Access Point (RDA 10.11.1)</vt:lpstr>
      <vt:lpstr>Constructing the Authorized Access Point (RDA 10.11.1)</vt:lpstr>
      <vt:lpstr>Constructing the Authorized Access Point (RDA 10.11.1)</vt:lpstr>
      <vt:lpstr>Authorized Access Point (Coniglio)</vt:lpstr>
      <vt:lpstr>Authorized Access Point (Cunningham)</vt:lpstr>
      <vt:lpstr>Authorized Access Point (Linnell)</vt:lpstr>
      <vt:lpstr>Constructing a Variant Access Point (RDA 10.11.2)</vt:lpstr>
      <vt:lpstr>Constructing the Variant Access Point (RDA 10.11.2)</vt:lpstr>
      <vt:lpstr>Constructing the Variant Access Point (RDA 10.11.2)</vt:lpstr>
      <vt:lpstr>Related Persons (RDA 30)</vt:lpstr>
      <vt:lpstr>Related Families (RDA 31)</vt:lpstr>
      <vt:lpstr>Related Corporate Bodies (RDA 32)</vt:lpstr>
      <vt:lpstr>PowerPoint Presentation</vt:lpstr>
      <vt:lpstr>Exercise</vt:lpstr>
      <vt:lpstr>RDA authority record core and non-core</vt:lpstr>
      <vt:lpstr>RDA authority record core and non-core</vt:lpstr>
      <vt:lpstr>RDA authority record core and non-core</vt:lpstr>
      <vt:lpstr>Exercises</vt:lpstr>
      <vt:lpstr>Module 3 Describing Families </vt:lpstr>
    </vt:vector>
  </TitlesOfParts>
  <Company>BYU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Names in RDA</dc:title>
  <dc:creator>rlm3</dc:creator>
  <cp:lastModifiedBy>Adam L Schiff</cp:lastModifiedBy>
  <cp:revision>296</cp:revision>
  <cp:lastPrinted>2019-11-23T02:26:57Z</cp:lastPrinted>
  <dcterms:created xsi:type="dcterms:W3CDTF">2011-10-05T01:46:01Z</dcterms:created>
  <dcterms:modified xsi:type="dcterms:W3CDTF">2025-07-30T22:19:30Z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0x010100C19AFC169387FD46BB685FE308D894A0</vt:lpwstr>
  </property>
</Properties>
</file>